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0" r:id="rId3"/>
    <p:sldId id="272" r:id="rId4"/>
    <p:sldId id="283" r:id="rId5"/>
    <p:sldId id="282" r:id="rId6"/>
    <p:sldId id="293" r:id="rId7"/>
    <p:sldId id="294" r:id="rId8"/>
    <p:sldId id="298" r:id="rId9"/>
    <p:sldId id="299" r:id="rId10"/>
    <p:sldId id="300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73" r:id="rId23"/>
    <p:sldId id="274" r:id="rId24"/>
    <p:sldId id="277" r:id="rId25"/>
    <p:sldId id="276" r:id="rId26"/>
    <p:sldId id="278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2" r:id="rId35"/>
    <p:sldId id="323" r:id="rId36"/>
    <p:sldId id="324" r:id="rId37"/>
    <p:sldId id="325" r:id="rId38"/>
    <p:sldId id="326" r:id="rId39"/>
    <p:sldId id="327" r:id="rId40"/>
    <p:sldId id="321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99" autoAdjust="0"/>
  </p:normalViewPr>
  <p:slideViewPr>
    <p:cSldViewPr>
      <p:cViewPr varScale="1">
        <p:scale>
          <a:sx n="90" d="100"/>
          <a:sy n="90" d="100"/>
        </p:scale>
        <p:origin x="576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51A2BF7-18C1-4193-AE38-64B24C020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4198406-B078-44DA-A689-E81C31A61E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4BFF02B-4824-4422-88D4-4F17E80A2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068ADAA-0C02-4B2E-9484-6D713EF37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52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8AD0A1D9-75CC-49C1-B02E-13AF72CC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B60E2D41-BF09-45DE-B6AB-8ACB4E708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926FFDF3-1CB0-45E3-9218-E7B57FD2A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485AAB5E-FD8E-4475-AF70-C9595ADB7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6932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4BFF02B-4824-4422-88D4-4F17E80A2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068ADAA-0C02-4B2E-9484-6D713EF37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52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8AD0A1D9-75CC-49C1-B02E-13AF72CC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B60E2D41-BF09-45DE-B6AB-8ACB4E708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926FFDF3-1CB0-45E3-9218-E7B57FD2A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485AAB5E-FD8E-4475-AF70-C9595ADB7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44899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9F67578-05B8-4311-9DC3-FFFDF5AB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A647F97-3FCD-4740-98F1-9BB30BBE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28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C90C193C-E1C7-430C-AD26-DF9D4284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D8FBEDB-EB6B-4D38-9969-0EA6DEFB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0A39525B-BB58-43F1-9A9C-7165CB752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EDE51FC6-2AB4-4BAE-BFA9-5F311349A8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97A6C52-748D-4B63-8F9B-AC20BBC6A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01FE898-6F28-4332-A4DF-1F4E904DD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DB4D05C-5E55-45D7-82C2-9959B4EE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7DEE65F-EC32-44F2-B41D-CA7EFA59D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BD9DBC1-56F0-4310-9F43-BB36BB75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74A82E94-E16E-4486-9172-AA4892322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4D127128-97F5-4C63-BAD2-178751BBF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77CE7FB3-1E7B-42AE-94B1-58A060CE55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DB4D05C-5E55-45D7-82C2-9959B4EE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7DEE65F-EC32-44F2-B41D-CA7EFA59D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BD9DBC1-56F0-4310-9F43-BB36BB75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74A82E94-E16E-4486-9172-AA4892322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4D127128-97F5-4C63-BAD2-178751BBF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77CE7FB3-1E7B-42AE-94B1-58A060CE55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294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DB4D05C-5E55-45D7-82C2-9959B4EE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7DEE65F-EC32-44F2-B41D-CA7EFA59D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BD9DBC1-56F0-4310-9F43-BB36BB75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74A82E94-E16E-4486-9172-AA4892322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4D127128-97F5-4C63-BAD2-178751BBF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77CE7FB3-1E7B-42AE-94B1-58A060CE55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33505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DB4D05C-5E55-45D7-82C2-9959B4EE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7DEE65F-EC32-44F2-B41D-CA7EFA59D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42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BD9DBC1-56F0-4310-9F43-BB36BB75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74A82E94-E16E-4486-9172-AA4892322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4D127128-97F5-4C63-BAD2-178751BBF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77CE7FB3-1E7B-42AE-94B1-58A060CE55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05772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8AD850C-31DE-4520-B4DE-63201BB10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B20D297-70D9-4459-9511-55A036200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51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EEFB8A0C-CCC4-4BAC-9FE9-2E8A6B763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17ED4455-0355-4923-AF17-1DBD84F5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8F08DEA9-8EF3-4436-AED2-510723D49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37539435-826E-45EF-ADA6-EA41036C5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4BFF02B-4824-4422-88D4-4F17E80A2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068ADAA-0C02-4B2E-9484-6D713EF37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anose="02020603050405020304" pitchFamily="18" charset="0"/>
              </a:rPr>
              <a:t>52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8AD0A1D9-75CC-49C1-B02E-13AF72CC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B60E2D41-BF09-45DE-B6AB-8ACB4E708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926FFDF3-1CB0-45E3-9218-E7B57FD2A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485AAB5E-FD8E-4475-AF70-C9595ADB7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30E2-E4CD-49FD-A154-9EE7EEFCF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BFEC9-0F94-408D-B574-5A8BE20EC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41E53-1FEE-4A59-8BB6-ECA5F9CB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0A65-A729-4D99-95A8-852D07077DAE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B826B-9556-4DE4-90EB-8781EBAE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C5836-6166-4874-813A-5AD9F212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9ACF-E807-4756-A137-808A4348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03C2-5ED1-4010-9F58-D1E2006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1C92A-67DA-48D3-B65D-E82D8656E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F208-2F37-40A6-9885-5558FCAF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62DAC-1F82-4E3B-B174-C47E2D2E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F66F5-9839-4EEB-8647-9C535494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9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19271-7C54-408F-A7F5-103D956D2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29EE-4F9A-4615-B83F-1624A19BE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C12E-BAC9-4587-8560-85F98915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086FE-C10A-4186-96A3-2AC32AF5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354F5-EA59-477F-8EAA-A5352C78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46E6-A25C-427A-8937-1B8E013A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6A38-1027-492B-A377-576330DB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6AA26-09E3-4398-9FFB-5FE38ECE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D9C40-8389-4BAA-9A4A-BBC21F02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25E6-FE7D-428E-AD3C-9845D2DC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3921-4526-49F6-BBBF-5AB360E2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44E64-F24A-4DE8-BF21-B1A43455F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CB1B6-53AE-4FF1-81DA-1D93D91A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A32A9-34D4-4C52-8B01-5089718B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B3E00-80BD-43E7-86E9-FD4E1C19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0562C-2DD6-45A9-8D59-F21001B4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67615-3A39-43B5-81F7-3494844B8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E51B7-F142-4F36-8048-415E4C07D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07790-F3CF-404C-8E1F-EA9A5E4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5FB5F-28E0-47B8-A921-2C1E6A1C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1668F-DC24-4EF6-84C4-5DD7BB2D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BB4F-8507-4CAF-BA2E-17EAD602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F9A4B-B76F-442F-97F8-F1B94AB6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0B588-FC85-4A75-853F-6A2485DEB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E845F-3C66-4A31-A4D7-4EBFA69E7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B14F8-B14B-4096-B7B3-C678A8B68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B9483-2AE0-4904-A3D1-8EFAE91E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BBC63-70DA-413E-A532-2702826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E96D04-549E-4B32-9140-A3424E30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6EBD-5A76-45A9-BE87-4F9AF74E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566E1-5829-4582-9016-F8609552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01622-5EFE-404B-A35B-468F865D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70C4F-51E3-40C3-8CF0-6F567EEA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6DDEC-4AD3-4104-B889-9CC85BDF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F516A-FB5C-4F94-B75A-CF97DD3D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0358A-BB8B-40B9-B14D-B48E6B52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6E40-0380-4FAB-A5A5-753DF8EA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9F150-62D7-4313-895B-A8F5B6BF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A9B2F-780A-4331-9679-C67CABBCF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55E7D-6D5D-4C77-A3FA-40D13D77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6BF5-2E98-4560-B561-82AA3F68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412E4-D8DF-4F8A-9958-EDCEF3B5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2156-0D5C-4479-8155-87D3D3B5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666ED-71C1-45FD-94AE-B431D5052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B973-8002-43DF-AA7B-39BC92EE3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14DFC-585C-4BD5-8F4B-396DF191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F1D71-6F96-4BAF-9846-7A58DEAB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5EB50-8C0C-4C04-8ACD-735DD81C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3A0F0-32A3-4D1F-B2F8-F6BCEC5C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7C7A-3119-46CE-9E06-8EFB7C9A8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D8E9B-5256-45A4-9320-E22333B69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A65A2-3B11-4B90-A9FE-A06BE2A43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2C9C-EE74-4BF8-9F18-847B9C57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64" y="0"/>
            <a:ext cx="1090745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4574" y="2043663"/>
            <a:ext cx="6103605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>
            <a:extLst>
              <a:ext uri="{FF2B5EF4-FFF2-40B4-BE49-F238E27FC236}">
                <a16:creationId xmlns:a16="http://schemas.microsoft.com/office/drawing/2014/main" id="{1B2F599E-3075-4BBC-8547-DB3E09BA0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2" y="168645"/>
            <a:ext cx="7086600" cy="66464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/>
              <a:t>Sadly, the world is not linear!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CB72F59-4C7D-4A8A-A31B-061FE7D7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0" y="1676400"/>
            <a:ext cx="3555741" cy="310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Since the defined linear model does not fit exactly to each data point</a:t>
            </a:r>
          </a:p>
          <a:p>
            <a:pPr>
              <a:spcBef>
                <a:spcPct val="20000"/>
              </a:spcBef>
              <a:defRPr/>
            </a:pPr>
            <a:endParaRPr lang="en-US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model should also mention the ‘e’ error term</a:t>
            </a:r>
          </a:p>
          <a:p>
            <a:pPr>
              <a:spcBef>
                <a:spcPct val="20000"/>
              </a:spcBef>
              <a:defRPr/>
            </a:pPr>
            <a:endParaRPr lang="en-US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aims to minimize this error term in general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FC07A-FF95-41CB-B9C0-36A10E26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1352550"/>
            <a:ext cx="77628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138F6D-EEA0-4184-A764-40B39E63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FBA8ED-D0F4-4902-8291-E55ACBA83C23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BAB29C8A-E630-4D47-B691-BCD975A36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altLang="en-US" b="1" dirty="0"/>
              <a:t>  Least Squares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CD5DC092-B62A-40FA-9D26-723EF72E3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8012" y="1732600"/>
            <a:ext cx="10512862" cy="43513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‘Best Fit’ Means Difference Between Actual Y Values &amp; Predicted Y Values Are a Minimum. </a:t>
            </a:r>
            <a:r>
              <a:rPr lang="en-US" altLang="en-US" i="1" dirty="0"/>
              <a:t>But</a:t>
            </a:r>
            <a:r>
              <a:rPr lang="en-US" altLang="en-US" dirty="0"/>
              <a:t> Positive Differences Off-Set Negative. </a:t>
            </a:r>
            <a:r>
              <a:rPr lang="en-US" altLang="en-US" dirty="0">
                <a:solidFill>
                  <a:srgbClr val="FF0000"/>
                </a:solidFill>
              </a:rPr>
              <a:t>So square errors!</a:t>
            </a:r>
          </a:p>
          <a:p>
            <a:pPr lvl="1" eaLnBrk="1" hangingPunct="1">
              <a:spcBef>
                <a:spcPct val="80000"/>
              </a:spcBef>
              <a:buClr>
                <a:schemeClr val="folHlink"/>
              </a:buClr>
              <a:defRPr/>
            </a:pPr>
            <a:endParaRPr lang="en-US" altLang="en-US" dirty="0">
              <a:solidFill>
                <a:schemeClr val="folHlink"/>
              </a:solidFill>
            </a:endParaRPr>
          </a:p>
          <a:p>
            <a:pPr eaLnBrk="1" hangingPunct="1">
              <a:spcBef>
                <a:spcPct val="151000"/>
              </a:spcBef>
              <a:defRPr/>
            </a:pPr>
            <a:r>
              <a:rPr lang="en-US" altLang="en-US" dirty="0"/>
              <a:t>LS Minimizes the Sum of the Squared Differences (errors) (SSE)</a:t>
            </a:r>
          </a:p>
        </p:txBody>
      </p:sp>
      <p:graphicFrame>
        <p:nvGraphicFramePr>
          <p:cNvPr id="31750" name="Object 4">
            <a:hlinkClick r:id="" action="ppaction://ole?verb=0"/>
            <a:extLst>
              <a:ext uri="{FF2B5EF4-FFF2-40B4-BE49-F238E27FC236}">
                <a16:creationId xmlns:a16="http://schemas.microsoft.com/office/drawing/2014/main" id="{153A4B58-135D-4F3A-8488-E39DFC805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559991"/>
              </p:ext>
            </p:extLst>
          </p:nvPr>
        </p:nvGraphicFramePr>
        <p:xfrm>
          <a:off x="3579812" y="278130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4" imgW="1181100" imgH="419190" progId="Equation.3">
                  <p:embed/>
                </p:oleObj>
              </mc:Choice>
              <mc:Fallback>
                <p:oleObj name="Equation" r:id="rId4" imgW="1181100" imgH="419190" progId="Equation.3">
                  <p:embed/>
                  <p:pic>
                    <p:nvPicPr>
                      <p:cNvPr id="31750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53A4B58-135D-4F3A-8488-E39DFC8054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2" y="2781300"/>
                        <a:ext cx="3886200" cy="1295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8242C9-5639-4A01-850C-2F5EA56C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EPI 809/Spring 2008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119873-2386-4134-9C00-D507FDE6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F799E-0D2D-43A9-8E07-3238329CF060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AC5BB8C9-5E89-4569-9DA2-747AA4CF2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altLang="en-US"/>
              <a:t>Least Squares Graphically</a:t>
            </a:r>
          </a:p>
        </p:txBody>
      </p:sp>
      <p:graphicFrame>
        <p:nvGraphicFramePr>
          <p:cNvPr id="33797" name="Object 3">
            <a:hlinkClick r:id="" action="ppaction://ole?verb=0"/>
            <a:extLst>
              <a:ext uri="{FF2B5EF4-FFF2-40B4-BE49-F238E27FC236}">
                <a16:creationId xmlns:a16="http://schemas.microsoft.com/office/drawing/2014/main" id="{8CCBFE67-18CD-4526-BD69-8382AAE00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145004"/>
              </p:ext>
            </p:extLst>
          </p:nvPr>
        </p:nvGraphicFramePr>
        <p:xfrm>
          <a:off x="2264569" y="2907828"/>
          <a:ext cx="7269161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" name="VISIO" r:id="rId4" imgW="3981585" imgH="2123985" progId="Visio.Drawing.4">
                  <p:embed/>
                </p:oleObj>
              </mc:Choice>
              <mc:Fallback>
                <p:oleObj name="VISIO" r:id="rId4" imgW="3981585" imgH="2123985" progId="Visio.Drawing.4">
                  <p:embed/>
                  <p:pic>
                    <p:nvPicPr>
                      <p:cNvPr id="33797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CCBFE67-18CD-4526-BD69-8382AAE00F4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569" y="2907828"/>
                        <a:ext cx="7269161" cy="3790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4">
            <a:hlinkClick r:id="" action="ppaction://ole?verb=0"/>
            <a:extLst>
              <a:ext uri="{FF2B5EF4-FFF2-40B4-BE49-F238E27FC236}">
                <a16:creationId xmlns:a16="http://schemas.microsoft.com/office/drawing/2014/main" id="{41C6EC40-5BF4-4710-90E1-22815BC4E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974453"/>
              </p:ext>
            </p:extLst>
          </p:nvPr>
        </p:nvGraphicFramePr>
        <p:xfrm>
          <a:off x="5286058" y="3030540"/>
          <a:ext cx="2971799" cy="47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1" name="MathType Equation" r:id="rId6" imgW="3648143" imgH="714375" progId="Equation">
                  <p:embed/>
                </p:oleObj>
              </mc:Choice>
              <mc:Fallback>
                <p:oleObj name="MathType Equation" r:id="rId6" imgW="3648143" imgH="714375" progId="Equation">
                  <p:embed/>
                  <p:pic>
                    <p:nvPicPr>
                      <p:cNvPr id="33798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1C6EC40-5BF4-4710-90E1-22815BC4E97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058" y="3030540"/>
                        <a:ext cx="2971799" cy="476249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5">
            <a:hlinkClick r:id="" action="ppaction://ole?verb=0"/>
            <a:extLst>
              <a:ext uri="{FF2B5EF4-FFF2-40B4-BE49-F238E27FC236}">
                <a16:creationId xmlns:a16="http://schemas.microsoft.com/office/drawing/2014/main" id="{3F67CAA3-CF83-4C5F-B98B-BCB2E14A8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7550622"/>
              </p:ext>
            </p:extLst>
          </p:nvPr>
        </p:nvGraphicFramePr>
        <p:xfrm>
          <a:off x="6926262" y="5077467"/>
          <a:ext cx="2513012" cy="5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" name="MathType Equation" r:id="rId8" imgW="2705100" imgH="714375" progId="Equation">
                  <p:embed/>
                </p:oleObj>
              </mc:Choice>
              <mc:Fallback>
                <p:oleObj name="MathType Equation" r:id="rId8" imgW="2705100" imgH="714375" progId="Equation">
                  <p:embed/>
                  <p:pic>
                    <p:nvPicPr>
                      <p:cNvPr id="33799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F67CAA3-CF83-4C5F-B98B-BCB2E14A894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2" y="5077467"/>
                        <a:ext cx="2513012" cy="56481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0" name="Arc 6">
            <a:extLst>
              <a:ext uri="{FF2B5EF4-FFF2-40B4-BE49-F238E27FC236}">
                <a16:creationId xmlns:a16="http://schemas.microsoft.com/office/drawing/2014/main" id="{2FF37807-96D5-43B0-B19E-33FDDF1BA875}"/>
              </a:ext>
            </a:extLst>
          </p:cNvPr>
          <p:cNvSpPr>
            <a:spLocks/>
          </p:cNvSpPr>
          <p:nvPr/>
        </p:nvSpPr>
        <p:spPr bwMode="auto">
          <a:xfrm>
            <a:off x="6946900" y="4343400"/>
            <a:ext cx="260350" cy="771692"/>
          </a:xfrm>
          <a:custGeom>
            <a:avLst/>
            <a:gdLst>
              <a:gd name="T0" fmla="*/ 520700 w 21600"/>
              <a:gd name="T1" fmla="*/ 1054100 h 21600"/>
              <a:gd name="T2" fmla="*/ 0 w 21600"/>
              <a:gd name="T3" fmla="*/ 0 h 21600"/>
              <a:gd name="T4" fmla="*/ 52070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Arc 7">
            <a:extLst>
              <a:ext uri="{FF2B5EF4-FFF2-40B4-BE49-F238E27FC236}">
                <a16:creationId xmlns:a16="http://schemas.microsoft.com/office/drawing/2014/main" id="{2C0661F8-B2D6-4A6C-B1FC-BAAF6B31F124}"/>
              </a:ext>
            </a:extLst>
          </p:cNvPr>
          <p:cNvSpPr>
            <a:spLocks/>
          </p:cNvSpPr>
          <p:nvPr/>
        </p:nvSpPr>
        <p:spPr bwMode="auto">
          <a:xfrm>
            <a:off x="4813301" y="3287714"/>
            <a:ext cx="485775" cy="219075"/>
          </a:xfrm>
          <a:custGeom>
            <a:avLst/>
            <a:gdLst>
              <a:gd name="T0" fmla="*/ 0 w 21600"/>
              <a:gd name="T1" fmla="*/ 219075 h 21600"/>
              <a:gd name="T2" fmla="*/ 484178 w 21600"/>
              <a:gd name="T3" fmla="*/ 0 h 21600"/>
              <a:gd name="T4" fmla="*/ 485775 w 21600"/>
              <a:gd name="T5" fmla="*/ 2190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3802" name="Object 8">
            <a:hlinkClick r:id="" action="ppaction://ole?verb=0"/>
            <a:extLst>
              <a:ext uri="{FF2B5EF4-FFF2-40B4-BE49-F238E27FC236}">
                <a16:creationId xmlns:a16="http://schemas.microsoft.com/office/drawing/2014/main" id="{F36C40BA-7A60-4FE1-9F60-82A795BB2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761993"/>
              </p:ext>
            </p:extLst>
          </p:nvPr>
        </p:nvGraphicFramePr>
        <p:xfrm>
          <a:off x="1788318" y="1787987"/>
          <a:ext cx="8221662" cy="71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3" name="MathType Equation" r:id="rId10" imgW="7277100" imgH="1266735" progId="Equation">
                  <p:embed/>
                </p:oleObj>
              </mc:Choice>
              <mc:Fallback>
                <p:oleObj name="MathType Equation" r:id="rId10" imgW="7277100" imgH="1266735" progId="Equation">
                  <p:embed/>
                  <p:pic>
                    <p:nvPicPr>
                      <p:cNvPr id="33802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36C40BA-7A60-4FE1-9F60-82A795BB2A9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318" y="1787987"/>
                        <a:ext cx="8221662" cy="715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AC5BB8C9-5E89-4569-9DA2-747AA4CF2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3212" y="304800"/>
            <a:ext cx="10512862" cy="48736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dirty="0"/>
              <a:t>Sample Data with Regression Model 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39CCF-D425-4D5B-BA89-BEBE853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9" y="1265992"/>
            <a:ext cx="2285206" cy="401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510A7-2DD2-4087-96C9-FC8C90896773}"/>
              </a:ext>
            </a:extLst>
          </p:cNvPr>
          <p:cNvSpPr txBox="1"/>
          <p:nvPr/>
        </p:nvSpPr>
        <p:spPr>
          <a:xfrm>
            <a:off x="3579812" y="12192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 relationship between Consumption(dependent variable) and Income (independent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 being tested: If Income is a good variable to explain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09A72-CDC1-4458-A14A-5A2540D9D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2640241"/>
            <a:ext cx="5383656" cy="333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44788-3B20-43C2-B078-8E2082C40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955" y="3236559"/>
            <a:ext cx="5562600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DF489-E41A-486F-B58D-8DD69520002C}"/>
              </a:ext>
            </a:extLst>
          </p:cNvPr>
          <p:cNvSpPr txBox="1"/>
          <p:nvPr/>
        </p:nvSpPr>
        <p:spPr>
          <a:xfrm>
            <a:off x="5559643" y="303644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8604B3-ECB6-487A-813C-735B115F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395" y="4209252"/>
            <a:ext cx="5468716" cy="3681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E6C012-43C2-47F2-BC3E-85E20BF79100}"/>
              </a:ext>
            </a:extLst>
          </p:cNvPr>
          <p:cNvSpPr txBox="1"/>
          <p:nvPr/>
        </p:nvSpPr>
        <p:spPr>
          <a:xfrm>
            <a:off x="151606" y="5638800"/>
            <a:ext cx="365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Coefficient Interpretation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C0CB3-FFE3-436A-8F08-41262E4BB94F}"/>
              </a:ext>
            </a:extLst>
          </p:cNvPr>
          <p:cNvSpPr txBox="1"/>
          <p:nvPr/>
        </p:nvSpPr>
        <p:spPr>
          <a:xfrm>
            <a:off x="3579812" y="5356415"/>
            <a:ext cx="822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general, intercept does not have an intuitive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0.85: For every unit increase in family income its consumption increases by 0.85 units</a:t>
            </a:r>
          </a:p>
        </p:txBody>
      </p:sp>
    </p:spTree>
    <p:extLst>
      <p:ext uri="{BB962C8B-B14F-4D97-AF65-F5344CB8AC3E}">
        <p14:creationId xmlns:p14="http://schemas.microsoft.com/office/powerpoint/2010/main" val="37838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AC5BB8C9-5E89-4569-9DA2-747AA4CF2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3212" y="304800"/>
            <a:ext cx="10512862" cy="48736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Autofit/>
          </a:bodyPr>
          <a:lstStyle/>
          <a:p>
            <a:pPr eaLnBrk="1" hangingPunct="1">
              <a:defRPr/>
            </a:pPr>
            <a:r>
              <a:rPr lang="en-US" altLang="en-US" sz="4800" b="1" dirty="0"/>
              <a:t>BUT!!!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6C012-43C2-47F2-BC3E-85E20BF79100}"/>
              </a:ext>
            </a:extLst>
          </p:cNvPr>
          <p:cNvSpPr txBox="1"/>
          <p:nvPr/>
        </p:nvSpPr>
        <p:spPr>
          <a:xfrm>
            <a:off x="455612" y="14478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Is Consumption really related to Income?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6F91F-3069-493E-992E-7118AF4116B3}"/>
              </a:ext>
            </a:extLst>
          </p:cNvPr>
          <p:cNvSpPr txBox="1"/>
          <p:nvPr/>
        </p:nvSpPr>
        <p:spPr>
          <a:xfrm>
            <a:off x="2360612" y="2895600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Is relationship between variables strong enough to claim the relation?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3E0B2-8263-4D23-962F-E156986C485A}"/>
              </a:ext>
            </a:extLst>
          </p:cNvPr>
          <p:cNvSpPr txBox="1"/>
          <p:nvPr/>
        </p:nvSpPr>
        <p:spPr>
          <a:xfrm>
            <a:off x="4722812" y="475156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Is the sample size good enough to generalize across all families?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1FE8A-1512-4EF0-A0A9-7C387F6D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" y="3313509"/>
            <a:ext cx="2319197" cy="32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A001-23DB-4D91-9C42-62C8CE77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38" y="152401"/>
            <a:ext cx="10512862" cy="838200"/>
          </a:xfrm>
        </p:spPr>
        <p:txBody>
          <a:bodyPr/>
          <a:lstStyle/>
          <a:p>
            <a:r>
              <a:rPr lang="en-US" dirty="0"/>
              <a:t>Understanding Sampling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05F8B-B93E-4756-BE05-1F7190EFA948}"/>
              </a:ext>
            </a:extLst>
          </p:cNvPr>
          <p:cNvSpPr txBox="1"/>
          <p:nvPr/>
        </p:nvSpPr>
        <p:spPr>
          <a:xfrm>
            <a:off x="374908" y="1113926"/>
            <a:ext cx="789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Total population : 60000 . Fitting a model gave the following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62471-6586-443B-81F8-BB5952B2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69" y="1555805"/>
            <a:ext cx="3505200" cy="1438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C5E5E9-9CED-4C5F-8068-50BBD2A82A98}"/>
              </a:ext>
            </a:extLst>
          </p:cNvPr>
          <p:cNvSpPr txBox="1"/>
          <p:nvPr/>
        </p:nvSpPr>
        <p:spPr>
          <a:xfrm>
            <a:off x="429568" y="3540755"/>
            <a:ext cx="894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selecting 40 samples every time and re-fitting a model, we see the below changes in the model coefficients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6A1EA-663F-4231-8A7F-947CB66A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4453010"/>
            <a:ext cx="3019646" cy="104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D1721C-24DB-4AE6-8E18-8190E215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32" y="4422293"/>
            <a:ext cx="3352801" cy="1046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62EB1-CBF5-42F0-AD60-4A8A4E821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182" y="4400049"/>
            <a:ext cx="2905125" cy="1091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6E82C-B85D-4AEE-9202-DCAE3087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" y="5684598"/>
            <a:ext cx="3019646" cy="1005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6B3329-61B9-4F47-825C-D6C53ED8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279" y="5678198"/>
            <a:ext cx="3330854" cy="10050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62AD-7F9F-46B3-A46C-9B3CA7EC1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219" y="5651074"/>
            <a:ext cx="2986088" cy="1005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9F393-A0E7-43D5-A976-1903DFBDF5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3156" y="110095"/>
            <a:ext cx="2297347" cy="39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DF0F-2714-4ACD-A434-F08B162E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701674"/>
          </a:xfrm>
        </p:spPr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1575-E782-4B1E-BD4B-2152EA0B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94" y="1253331"/>
            <a:ext cx="10512862" cy="4351338"/>
          </a:xfrm>
        </p:spPr>
        <p:txBody>
          <a:bodyPr>
            <a:normAutofit/>
          </a:bodyPr>
          <a:lstStyle/>
          <a:p>
            <a:r>
              <a:rPr lang="en-US" dirty="0"/>
              <a:t>While working with samples, and not the whole population, the point estimate is not necessarily the true values.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Hence, instead of using only point estimate , its always better to talk about a range of values for the coefficient, which is called </a:t>
            </a:r>
            <a:r>
              <a:rPr lang="en-US" sz="3200" b="1" dirty="0"/>
              <a:t>“Confidence Interval”</a:t>
            </a:r>
          </a:p>
          <a:p>
            <a:endParaRPr lang="en-US" sz="3200" b="1" dirty="0"/>
          </a:p>
          <a:p>
            <a:r>
              <a:rPr lang="en-US" sz="2800" dirty="0"/>
              <a:t>A standard practice is to talk about </a:t>
            </a:r>
            <a:r>
              <a:rPr lang="en-US" sz="2800" b="1" dirty="0"/>
              <a:t>95%</a:t>
            </a:r>
            <a:r>
              <a:rPr lang="en-US" sz="2800" dirty="0"/>
              <a:t> confidence interval, which means we are 95% certain the true value lies within our interval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FE8A-00B5-464E-AD0C-C4019A36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8860"/>
            <a:ext cx="10512862" cy="1325563"/>
          </a:xfrm>
        </p:spPr>
        <p:txBody>
          <a:bodyPr/>
          <a:lstStyle/>
          <a:p>
            <a:r>
              <a:rPr lang="en-US" dirty="0"/>
              <a:t>Going Back to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DAE7-D79E-4FFE-B1F1-40DC85D6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12" y="1524000"/>
            <a:ext cx="6629400" cy="3730144"/>
          </a:xfrm>
        </p:spPr>
        <p:txBody>
          <a:bodyPr/>
          <a:lstStyle/>
          <a:p>
            <a:r>
              <a:rPr lang="en-US" dirty="0"/>
              <a:t>In a Normal standard distribution with mean 0 and </a:t>
            </a:r>
            <a:r>
              <a:rPr lang="en-US" dirty="0" err="1"/>
              <a:t>sd</a:t>
            </a:r>
            <a:r>
              <a:rPr lang="en-US" dirty="0"/>
              <a:t>=1,</a:t>
            </a:r>
          </a:p>
          <a:p>
            <a:endParaRPr lang="en-US" dirty="0"/>
          </a:p>
          <a:p>
            <a:r>
              <a:rPr lang="en-US" dirty="0"/>
              <a:t>Only 5% of the data lies beyond</a:t>
            </a:r>
          </a:p>
          <a:p>
            <a:endParaRPr lang="en-US" dirty="0"/>
          </a:p>
          <a:p>
            <a:r>
              <a:rPr lang="en-US" dirty="0"/>
              <a:t>Hence  we are 95% sure that any random selection of data will lie between </a:t>
            </a:r>
          </a:p>
          <a:p>
            <a:pPr lvl="1"/>
            <a:r>
              <a:rPr lang="en-US" dirty="0"/>
              <a:t>mean +- 2S.D.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CD1C6-49AA-4BC4-9EAE-DF729E1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524000"/>
            <a:ext cx="510064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FDB9B-F04F-49FD-96B1-BCAA308A57A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180012" y="2839613"/>
            <a:ext cx="1529600" cy="589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8EE99-296F-418B-B1E3-C93726785371}"/>
              </a:ext>
            </a:extLst>
          </p:cNvPr>
          <p:cNvSpPr txBox="1"/>
          <p:nvPr/>
        </p:nvSpPr>
        <p:spPr>
          <a:xfrm>
            <a:off x="379412" y="5562600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computing our 95% confidence interval, we make a claim that from our point estimate, or the mean value, the true value will lie between “</a:t>
            </a:r>
            <a:r>
              <a:rPr lang="en-US" b="1" i="1" dirty="0"/>
              <a:t>Point estimate +/- 2.S.D.”</a:t>
            </a:r>
            <a:r>
              <a:rPr lang="en-US" dirty="0"/>
              <a:t> [in this case standard error of the </a:t>
            </a:r>
            <a:r>
              <a:rPr lang="en-US" dirty="0" err="1"/>
              <a:t>estaimte</a:t>
            </a:r>
            <a:r>
              <a:rPr lang="en-US" dirty="0"/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8597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FE8A-00B5-464E-AD0C-C4019A36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108929"/>
            <a:ext cx="10512862" cy="905540"/>
          </a:xfrm>
        </p:spPr>
        <p:txBody>
          <a:bodyPr/>
          <a:lstStyle/>
          <a:p>
            <a:r>
              <a:rPr lang="en-US" dirty="0"/>
              <a:t>Computing Confidence Interval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CD1C6-49AA-4BC4-9EAE-DF729E1A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72" y="1219200"/>
            <a:ext cx="5024442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8EE99-296F-418B-B1E3-C93726785371}"/>
              </a:ext>
            </a:extLst>
          </p:cNvPr>
          <p:cNvSpPr txBox="1"/>
          <p:nvPr/>
        </p:nvSpPr>
        <p:spPr>
          <a:xfrm>
            <a:off x="171704" y="1033084"/>
            <a:ext cx="66925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error[SE] for each estimate is provide by all statistical tools.</a:t>
            </a:r>
          </a:p>
          <a:p>
            <a:r>
              <a:rPr lang="en-US" dirty="0"/>
              <a:t>We compute the 95% Confidence Interval as below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sz="2400" dirty="0"/>
              <a:t>“</a:t>
            </a:r>
            <a:r>
              <a:rPr lang="en-US" sz="2400" b="1" i="1" dirty="0"/>
              <a:t>Point estimate +/- 2.S.E.”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74BE9-1FB0-480C-BD69-90901D17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805112"/>
            <a:ext cx="5810250" cy="124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952EE-9603-40C5-AA63-F4A343E355ED}"/>
              </a:ext>
            </a:extLst>
          </p:cNvPr>
          <p:cNvSpPr txBox="1"/>
          <p:nvPr/>
        </p:nvSpPr>
        <p:spPr>
          <a:xfrm>
            <a:off x="2318930" y="2430038"/>
            <a:ext cx="3200400" cy="37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5EBE2C-928F-4CD4-ADDC-3F998D47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4" y="4106050"/>
            <a:ext cx="6082968" cy="426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FD87AC-1501-4576-8371-D2F4DCA07A98}"/>
              </a:ext>
            </a:extLst>
          </p:cNvPr>
          <p:cNvSpPr txBox="1"/>
          <p:nvPr/>
        </p:nvSpPr>
        <p:spPr>
          <a:xfrm>
            <a:off x="912812" y="5105400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get a range of values for the coefficient of Income. But does it answer our main question…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8378B-A481-4A45-B2AA-146C888164EE}"/>
              </a:ext>
            </a:extLst>
          </p:cNvPr>
          <p:cNvSpPr txBox="1"/>
          <p:nvPr/>
        </p:nvSpPr>
        <p:spPr>
          <a:xfrm>
            <a:off x="531812" y="5755713"/>
            <a:ext cx="1059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 there really a strong relationship between Income and Consumption?</a:t>
            </a:r>
          </a:p>
        </p:txBody>
      </p:sp>
    </p:spTree>
    <p:extLst>
      <p:ext uri="{BB962C8B-B14F-4D97-AF65-F5344CB8AC3E}">
        <p14:creationId xmlns:p14="http://schemas.microsoft.com/office/powerpoint/2010/main" val="40521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FE8A-00B5-464E-AD0C-C4019A36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237460"/>
            <a:ext cx="10512862" cy="905540"/>
          </a:xfrm>
        </p:spPr>
        <p:txBody>
          <a:bodyPr>
            <a:normAutofit/>
          </a:bodyPr>
          <a:lstStyle/>
          <a:p>
            <a:r>
              <a:rPr lang="en-US" sz="4000" dirty="0"/>
              <a:t>If there was No Relationship?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8EE99-296F-418B-B1E3-C93726785371}"/>
              </a:ext>
            </a:extLst>
          </p:cNvPr>
          <p:cNvSpPr txBox="1"/>
          <p:nvPr/>
        </p:nvSpPr>
        <p:spPr>
          <a:xfrm>
            <a:off x="835025" y="1103545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…Then Consumption will not vary with change in Income i.e. The coefficient of Income in our model would be 0…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8378B-A481-4A45-B2AA-146C888164EE}"/>
              </a:ext>
            </a:extLst>
          </p:cNvPr>
          <p:cNvSpPr txBox="1"/>
          <p:nvPr/>
        </p:nvSpPr>
        <p:spPr>
          <a:xfrm>
            <a:off x="835025" y="2690538"/>
            <a:ext cx="1127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So, our aim is to show that slope coefficient is non-zero and hence a relationship exists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E5C4B-3F0D-4779-90F8-62A2957E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52951"/>
            <a:ext cx="6381750" cy="8172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1974EF-75BE-4C0A-BD9A-08F2AC0C161F}"/>
              </a:ext>
            </a:extLst>
          </p:cNvPr>
          <p:cNvSpPr txBox="1">
            <a:spLocks/>
          </p:cNvSpPr>
          <p:nvPr/>
        </p:nvSpPr>
        <p:spPr>
          <a:xfrm>
            <a:off x="150812" y="3589802"/>
            <a:ext cx="10512862" cy="90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Statistically Significant Relationship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C07CD-8D39-44A6-BC84-13514CF8C804}"/>
              </a:ext>
            </a:extLst>
          </p:cNvPr>
          <p:cNvSpPr txBox="1"/>
          <p:nvPr/>
        </p:nvSpPr>
        <p:spPr>
          <a:xfrm>
            <a:off x="835025" y="4378219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Rule of Thumb</a:t>
            </a:r>
            <a:r>
              <a:rPr lang="en-US" sz="2400" dirty="0"/>
              <a:t>: If 0 is outside our 95% confidence interval, we claim there is a statistically significant relationship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Formally we reject the null hypothesis that there is no relationship or that 0 is a possible value for the income coefficient</a:t>
            </a:r>
          </a:p>
        </p:txBody>
      </p:sp>
    </p:spTree>
    <p:extLst>
      <p:ext uri="{BB962C8B-B14F-4D97-AF65-F5344CB8AC3E}">
        <p14:creationId xmlns:p14="http://schemas.microsoft.com/office/powerpoint/2010/main" val="20115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EB182-E61E-4438-B7E5-611631FF3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17"/>
          <a:stretch/>
        </p:blipFill>
        <p:spPr>
          <a:xfrm>
            <a:off x="912812" y="1828800"/>
            <a:ext cx="10058400" cy="4665785"/>
          </a:xfrm>
          <a:prstGeom prst="rect">
            <a:avLst/>
          </a:prstGeom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9DA767E1-6B7D-47AC-855C-51DD665A2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7982" y="365127"/>
            <a:ext cx="10512862" cy="871936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Linear Regression Objectives</a:t>
            </a:r>
          </a:p>
        </p:txBody>
      </p:sp>
    </p:spTree>
    <p:extLst>
      <p:ext uri="{BB962C8B-B14F-4D97-AF65-F5344CB8AC3E}">
        <p14:creationId xmlns:p14="http://schemas.microsoft.com/office/powerpoint/2010/main" val="34988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98EE99-296F-418B-B1E3-C93726785371}"/>
              </a:ext>
            </a:extLst>
          </p:cNvPr>
          <p:cNvSpPr txBox="1"/>
          <p:nvPr/>
        </p:nvSpPr>
        <p:spPr>
          <a:xfrm>
            <a:off x="912813" y="1019681"/>
            <a:ext cx="1104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Another Rule of Thumb</a:t>
            </a:r>
            <a:r>
              <a:rPr lang="en-US" sz="2400" dirty="0"/>
              <a:t>: If the p-value is below 0.05(or 5%), we claim the relationship is statistically significant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reported as a standard output in all statistical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represent a probability that there is </a:t>
            </a:r>
            <a:r>
              <a:rPr lang="en-US" sz="2400" b="1" dirty="0"/>
              <a:t>No Relationship </a:t>
            </a:r>
            <a:r>
              <a:rPr lang="en-US" sz="2400" dirty="0"/>
              <a:t>between the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1976B9-7F3E-4F8F-B4A8-03BD43670FAC}"/>
              </a:ext>
            </a:extLst>
          </p:cNvPr>
          <p:cNvSpPr txBox="1">
            <a:spLocks/>
          </p:cNvSpPr>
          <p:nvPr/>
        </p:nvSpPr>
        <p:spPr>
          <a:xfrm>
            <a:off x="227012" y="175548"/>
            <a:ext cx="10512862" cy="90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Statistically Significant Relationship(continued)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83DFC-7611-4766-A0DE-B36F51C0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362200"/>
            <a:ext cx="57912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815AC-9449-4680-B417-66E2F07C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4211102"/>
            <a:ext cx="7543800" cy="22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8456-9AB8-4963-9DFA-FB3667D8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85737"/>
            <a:ext cx="10512862" cy="990600"/>
          </a:xfrm>
        </p:spPr>
        <p:txBody>
          <a:bodyPr/>
          <a:lstStyle/>
          <a:p>
            <a:r>
              <a:rPr lang="en-US" dirty="0"/>
              <a:t>But Some Things we can’t explain….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6325B-8195-456C-912E-5CA5B015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8" y="1295400"/>
            <a:ext cx="7553325" cy="397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1F378-5629-4DB1-8007-38C84D46686A}"/>
              </a:ext>
            </a:extLst>
          </p:cNvPr>
          <p:cNvSpPr txBox="1"/>
          <p:nvPr/>
        </p:nvSpPr>
        <p:spPr>
          <a:xfrm>
            <a:off x="217488" y="14478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a portion of variability in ‘y’ which can eb explained by the variation in ‘x’</a:t>
            </a:r>
          </a:p>
          <a:p>
            <a:endParaRPr lang="en-US" sz="2400" dirty="0"/>
          </a:p>
          <a:p>
            <a:r>
              <a:rPr lang="en-US" sz="2400" dirty="0"/>
              <a:t>But there is another portion ’e’ which cannot be explained by the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91BD-7038-4F26-B4EE-8098397E1DDA}"/>
              </a:ext>
            </a:extLst>
          </p:cNvPr>
          <p:cNvSpPr/>
          <p:nvPr/>
        </p:nvSpPr>
        <p:spPr>
          <a:xfrm>
            <a:off x="303212" y="5571460"/>
            <a:ext cx="11658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Hence we measure a model fitment, by </a:t>
            </a:r>
            <a:r>
              <a:rPr lang="en-US" sz="2400" b="1" dirty="0"/>
              <a:t>comparing the variance we can explain relative to the variance we cannot explain</a:t>
            </a:r>
          </a:p>
        </p:txBody>
      </p:sp>
    </p:spTree>
    <p:extLst>
      <p:ext uri="{BB962C8B-B14F-4D97-AF65-F5344CB8AC3E}">
        <p14:creationId xmlns:p14="http://schemas.microsoft.com/office/powerpoint/2010/main" val="36902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BAA5154A-ED7B-4DE4-A83B-C94F496ED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407" y="228600"/>
            <a:ext cx="25575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>
                <a:solidFill>
                  <a:schemeClr val="bg1"/>
                </a:solidFill>
              </a:rPr>
              <a:t>Simple Linear Regression</a:t>
            </a:r>
          </a:p>
        </p:txBody>
      </p:sp>
      <p:sp>
        <p:nvSpPr>
          <p:cNvPr id="62482" name="Text Box 18">
            <a:extLst>
              <a:ext uri="{FF2B5EF4-FFF2-40B4-BE49-F238E27FC236}">
                <a16:creationId xmlns:a16="http://schemas.microsoft.com/office/drawing/2014/main" id="{E6D1FC4C-BAA8-4501-950D-7AD070852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4876800"/>
            <a:ext cx="7848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For each observation, the variation can be described as:</a:t>
            </a:r>
          </a:p>
          <a:p>
            <a:pPr>
              <a:spcBef>
                <a:spcPct val="50000"/>
              </a:spcBef>
            </a:pPr>
            <a:r>
              <a:rPr lang="en-US" altLang="en-US" b="1"/>
              <a:t>	                      	   </a:t>
            </a:r>
            <a:r>
              <a:rPr lang="en-US" altLang="en-US" sz="2400" b="1"/>
              <a:t>y = y + </a:t>
            </a:r>
            <a:r>
              <a:rPr lang="el-GR" altLang="en-US" sz="2400" b="1">
                <a:cs typeface="Arial" panose="020B0604020202020204" pitchFamily="34" charset="0"/>
              </a:rPr>
              <a:t>ε</a:t>
            </a:r>
            <a:endParaRPr lang="en-US" altLang="en-US" sz="2400" b="1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 b="1">
                <a:cs typeface="Arial" panose="020B0604020202020204" pitchFamily="34" charset="0"/>
              </a:rPr>
              <a:t>		Actual = Explained + Error</a:t>
            </a:r>
            <a:endParaRPr lang="el-GR" altLang="en-US" sz="2400" b="1">
              <a:cs typeface="Arial" panose="020B0604020202020204" pitchFamily="34" charset="0"/>
            </a:endParaRPr>
          </a:p>
        </p:txBody>
      </p:sp>
      <p:sp>
        <p:nvSpPr>
          <p:cNvPr id="62484" name="Line 20">
            <a:extLst>
              <a:ext uri="{FF2B5EF4-FFF2-40B4-BE49-F238E27FC236}">
                <a16:creationId xmlns:a16="http://schemas.microsoft.com/office/drawing/2014/main" id="{DBCD736C-934F-47C7-A53B-10E5E0644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1812" y="3505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6" name="Oval 22">
            <a:extLst>
              <a:ext uri="{FF2B5EF4-FFF2-40B4-BE49-F238E27FC236}">
                <a16:creationId xmlns:a16="http://schemas.microsoft.com/office/drawing/2014/main" id="{D426DDFA-1E55-4E3D-B5CF-D05409FF5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2" y="1524000"/>
            <a:ext cx="152400" cy="1524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0" name="Oval 26">
            <a:extLst>
              <a:ext uri="{FF2B5EF4-FFF2-40B4-BE49-F238E27FC236}">
                <a16:creationId xmlns:a16="http://schemas.microsoft.com/office/drawing/2014/main" id="{DACA3B1C-ECCB-49C1-A2C3-A51D2ABAF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2" y="1981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1" name="Text Box 27">
            <a:extLst>
              <a:ext uri="{FF2B5EF4-FFF2-40B4-BE49-F238E27FC236}">
                <a16:creationId xmlns:a16="http://schemas.microsoft.com/office/drawing/2014/main" id="{24CE36A7-7795-4CFA-BEA4-2EBA58AA1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6538" y="3313113"/>
            <a:ext cx="6022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Zero</a:t>
            </a:r>
          </a:p>
        </p:txBody>
      </p:sp>
      <p:sp>
        <p:nvSpPr>
          <p:cNvPr id="62493" name="Text Box 29">
            <a:extLst>
              <a:ext uri="{FF2B5EF4-FFF2-40B4-BE49-F238E27FC236}">
                <a16:creationId xmlns:a16="http://schemas.microsoft.com/office/drawing/2014/main" id="{2DFB8237-50FE-4926-8A1E-F7D539A3B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212" y="16144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Prediction error: </a:t>
            </a:r>
            <a:r>
              <a:rPr lang="el-GR" altLang="en-US"/>
              <a:t>ε</a:t>
            </a:r>
            <a:endParaRPr lang="en-US" altLang="en-US"/>
          </a:p>
        </p:txBody>
      </p:sp>
      <p:sp>
        <p:nvSpPr>
          <p:cNvPr id="62494" name="Text Box 30">
            <a:extLst>
              <a:ext uri="{FF2B5EF4-FFF2-40B4-BE49-F238E27FC236}">
                <a16:creationId xmlns:a16="http://schemas.microsoft.com/office/drawing/2014/main" id="{D60B96AA-0093-468E-996E-E11FB80D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5241926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^</a:t>
            </a:r>
          </a:p>
        </p:txBody>
      </p:sp>
      <p:sp>
        <p:nvSpPr>
          <p:cNvPr id="62492" name="Text Box 28">
            <a:extLst>
              <a:ext uri="{FF2B5EF4-FFF2-40B4-BE49-F238E27FC236}">
                <a16:creationId xmlns:a16="http://schemas.microsoft.com/office/drawing/2014/main" id="{2DD245AB-6946-4FE3-B7FF-2E13AACBE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212" y="2605088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Prediction: y </a:t>
            </a:r>
          </a:p>
        </p:txBody>
      </p:sp>
      <p:sp>
        <p:nvSpPr>
          <p:cNvPr id="62495" name="Text Box 31">
            <a:extLst>
              <a:ext uri="{FF2B5EF4-FFF2-40B4-BE49-F238E27FC236}">
                <a16:creationId xmlns:a16="http://schemas.microsoft.com/office/drawing/2014/main" id="{3B727C37-04D1-4263-88B2-FE46688EF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2" y="2528888"/>
            <a:ext cx="355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^ </a:t>
            </a:r>
          </a:p>
        </p:txBody>
      </p:sp>
      <p:sp>
        <p:nvSpPr>
          <p:cNvPr id="62497" name="AutoShape 33">
            <a:extLst>
              <a:ext uri="{FF2B5EF4-FFF2-40B4-BE49-F238E27FC236}">
                <a16:creationId xmlns:a16="http://schemas.microsoft.com/office/drawing/2014/main" id="{62E0EEA9-C1F9-4CCB-8675-A706F9DFD0FF}"/>
              </a:ext>
            </a:extLst>
          </p:cNvPr>
          <p:cNvSpPr>
            <a:spLocks/>
          </p:cNvSpPr>
          <p:nvPr/>
        </p:nvSpPr>
        <p:spPr bwMode="auto">
          <a:xfrm>
            <a:off x="6145212" y="1600200"/>
            <a:ext cx="381000" cy="457200"/>
          </a:xfrm>
          <a:prstGeom prst="rightBrace">
            <a:avLst>
              <a:gd name="adj1" fmla="val 10000"/>
              <a:gd name="adj2" fmla="val 50000"/>
            </a:avLst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8" name="AutoShape 34">
            <a:extLst>
              <a:ext uri="{FF2B5EF4-FFF2-40B4-BE49-F238E27FC236}">
                <a16:creationId xmlns:a16="http://schemas.microsoft.com/office/drawing/2014/main" id="{AC6C07BE-2720-41C4-8670-A647875385D9}"/>
              </a:ext>
            </a:extLst>
          </p:cNvPr>
          <p:cNvSpPr>
            <a:spLocks/>
          </p:cNvSpPr>
          <p:nvPr/>
        </p:nvSpPr>
        <p:spPr bwMode="auto">
          <a:xfrm>
            <a:off x="6145212" y="2057400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0" name="AutoShape 36">
            <a:extLst>
              <a:ext uri="{FF2B5EF4-FFF2-40B4-BE49-F238E27FC236}">
                <a16:creationId xmlns:a16="http://schemas.microsoft.com/office/drawing/2014/main" id="{1C33FA48-5441-4031-8C85-FDACE5DCF8D9}"/>
              </a:ext>
            </a:extLst>
          </p:cNvPr>
          <p:cNvSpPr>
            <a:spLocks/>
          </p:cNvSpPr>
          <p:nvPr/>
        </p:nvSpPr>
        <p:spPr bwMode="auto">
          <a:xfrm>
            <a:off x="5383212" y="1600200"/>
            <a:ext cx="457200" cy="1905000"/>
          </a:xfrm>
          <a:prstGeom prst="leftBrace">
            <a:avLst>
              <a:gd name="adj1" fmla="val 34722"/>
              <a:gd name="adj2" fmla="val 50000"/>
            </a:avLst>
          </a:prstGeom>
          <a:noFill/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1" name="Text Box 37">
            <a:extLst>
              <a:ext uri="{FF2B5EF4-FFF2-40B4-BE49-F238E27FC236}">
                <a16:creationId xmlns:a16="http://schemas.microsoft.com/office/drawing/2014/main" id="{FB3425B6-0C61-4BAF-885D-5C2B18C08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2300288"/>
            <a:ext cx="1547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Observation: y</a:t>
            </a:r>
          </a:p>
        </p:txBody>
      </p:sp>
      <p:sp>
        <p:nvSpPr>
          <p:cNvPr id="62502" name="Rectangle 38">
            <a:extLst>
              <a:ext uri="{FF2B5EF4-FFF2-40B4-BE49-F238E27FC236}">
                <a16:creationId xmlns:a16="http://schemas.microsoft.com/office/drawing/2014/main" id="{1DB73676-CCE4-497F-A6B5-6D304FF07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2" y="1168400"/>
            <a:ext cx="5892800" cy="3111500"/>
          </a:xfrm>
          <a:prstGeom prst="rect">
            <a:avLst/>
          </a:prstGeom>
          <a:noFill/>
          <a:ln w="2540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3" name="Line 39">
            <a:extLst>
              <a:ext uri="{FF2B5EF4-FFF2-40B4-BE49-F238E27FC236}">
                <a16:creationId xmlns:a16="http://schemas.microsoft.com/office/drawing/2014/main" id="{CE4CECA4-666F-4E01-8DCF-2B45D921D3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376" y="5727700"/>
            <a:ext cx="523875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04" name="Line 40">
            <a:extLst>
              <a:ext uri="{FF2B5EF4-FFF2-40B4-BE49-F238E27FC236}">
                <a16:creationId xmlns:a16="http://schemas.microsoft.com/office/drawing/2014/main" id="{BFB0F94E-5CB0-46EE-BDBD-625821440D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56338" y="5741988"/>
            <a:ext cx="53975" cy="201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05" name="Line 41">
            <a:extLst>
              <a:ext uri="{FF2B5EF4-FFF2-40B4-BE49-F238E27FC236}">
                <a16:creationId xmlns:a16="http://schemas.microsoft.com/office/drawing/2014/main" id="{87A8AC21-4998-4E5F-A346-61C4B0705D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61175" y="5688014"/>
            <a:ext cx="995362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7" name="Line 19">
            <a:extLst>
              <a:ext uri="{FF2B5EF4-FFF2-40B4-BE49-F238E27FC236}">
                <a16:creationId xmlns:a16="http://schemas.microsoft.com/office/drawing/2014/main" id="{83DF2610-186D-4B86-9E24-A13808AE9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7412" y="1943100"/>
            <a:ext cx="22860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0F08CCB9-E1C4-4D79-BF51-8E302CD6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264" y="228600"/>
            <a:ext cx="1215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63491" name="Line 3">
            <a:extLst>
              <a:ext uri="{FF2B5EF4-FFF2-40B4-BE49-F238E27FC236}">
                <a16:creationId xmlns:a16="http://schemas.microsoft.com/office/drawing/2014/main" id="{B580A79D-89B5-4E80-90BA-578225773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412" y="1104900"/>
            <a:ext cx="0" cy="29860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Line 4">
            <a:extLst>
              <a:ext uri="{FF2B5EF4-FFF2-40B4-BE49-F238E27FC236}">
                <a16:creationId xmlns:a16="http://schemas.microsoft.com/office/drawing/2014/main" id="{1E8E5B7C-5C2C-4362-A33E-450D6C914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412" y="4090989"/>
            <a:ext cx="407828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3" name="Oval 5">
            <a:extLst>
              <a:ext uri="{FF2B5EF4-FFF2-40B4-BE49-F238E27FC236}">
                <a16:creationId xmlns:a16="http://schemas.microsoft.com/office/drawing/2014/main" id="{D458002B-AA3C-4C47-A133-4760BF91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2" y="31623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Oval 6">
            <a:extLst>
              <a:ext uri="{FF2B5EF4-FFF2-40B4-BE49-F238E27FC236}">
                <a16:creationId xmlns:a16="http://schemas.microsoft.com/office/drawing/2014/main" id="{FF0350D6-2E73-4105-9167-DF18E40F7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2" y="30861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5" name="Oval 7">
            <a:extLst>
              <a:ext uri="{FF2B5EF4-FFF2-40B4-BE49-F238E27FC236}">
                <a16:creationId xmlns:a16="http://schemas.microsoft.com/office/drawing/2014/main" id="{C716D52F-1831-4E49-A303-F67B32160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2" y="25527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Oval 8">
            <a:extLst>
              <a:ext uri="{FF2B5EF4-FFF2-40B4-BE49-F238E27FC236}">
                <a16:creationId xmlns:a16="http://schemas.microsoft.com/office/drawing/2014/main" id="{08E8086B-30EF-4076-A0C7-FFC7490A6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2" y="28575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Oval 9">
            <a:extLst>
              <a:ext uri="{FF2B5EF4-FFF2-40B4-BE49-F238E27FC236}">
                <a16:creationId xmlns:a16="http://schemas.microsoft.com/office/drawing/2014/main" id="{550EED57-8C6C-4A12-A833-E17BAC2A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2" y="24003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Oval 10">
            <a:extLst>
              <a:ext uri="{FF2B5EF4-FFF2-40B4-BE49-F238E27FC236}">
                <a16:creationId xmlns:a16="http://schemas.microsoft.com/office/drawing/2014/main" id="{FC66D9FA-450A-4E04-AEC4-93871EF5F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2" y="24765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Text Box 11">
            <a:extLst>
              <a:ext uri="{FF2B5EF4-FFF2-40B4-BE49-F238E27FC236}">
                <a16:creationId xmlns:a16="http://schemas.microsoft.com/office/drawing/2014/main" id="{D4BAAD73-E7B0-4A75-86BA-9FC0B6D4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4243388"/>
            <a:ext cx="2485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Independent variable (x)</a:t>
            </a:r>
          </a:p>
        </p:txBody>
      </p:sp>
      <p:sp>
        <p:nvSpPr>
          <p:cNvPr id="63500" name="Text Box 12">
            <a:extLst>
              <a:ext uri="{FF2B5EF4-FFF2-40B4-BE49-F238E27FC236}">
                <a16:creationId xmlns:a16="http://schemas.microsoft.com/office/drawing/2014/main" id="{FE7D060E-C893-43D1-B156-D113EAB6FC7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128963" y="2840038"/>
            <a:ext cx="2436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Dependent variable</a:t>
            </a:r>
          </a:p>
        </p:txBody>
      </p:sp>
      <p:sp>
        <p:nvSpPr>
          <p:cNvPr id="63501" name="Oval 13">
            <a:extLst>
              <a:ext uri="{FF2B5EF4-FFF2-40B4-BE49-F238E27FC236}">
                <a16:creationId xmlns:a16="http://schemas.microsoft.com/office/drawing/2014/main" id="{4CC85352-5C1C-494C-862D-5CBEFAD47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012" y="27051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2" name="Oval 14">
            <a:extLst>
              <a:ext uri="{FF2B5EF4-FFF2-40B4-BE49-F238E27FC236}">
                <a16:creationId xmlns:a16="http://schemas.microsoft.com/office/drawing/2014/main" id="{F1311A7B-FA3E-4473-ADD2-38CEB411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2" y="21717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3" name="Oval 15">
            <a:extLst>
              <a:ext uri="{FF2B5EF4-FFF2-40B4-BE49-F238E27FC236}">
                <a16:creationId xmlns:a16="http://schemas.microsoft.com/office/drawing/2014/main" id="{D0285738-3245-43BD-B9B7-541E41BBA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2" y="26289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4" name="Oval 16">
            <a:extLst>
              <a:ext uri="{FF2B5EF4-FFF2-40B4-BE49-F238E27FC236}">
                <a16:creationId xmlns:a16="http://schemas.microsoft.com/office/drawing/2014/main" id="{E121A9A7-52B7-45F8-9DCD-C5F86D75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2" y="30861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Oval 17">
            <a:extLst>
              <a:ext uri="{FF2B5EF4-FFF2-40B4-BE49-F238E27FC236}">
                <a16:creationId xmlns:a16="http://schemas.microsoft.com/office/drawing/2014/main" id="{61493F24-FF8D-4F2C-BD71-A3FA74288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412" y="18669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Text Box 18">
            <a:extLst>
              <a:ext uri="{FF2B5EF4-FFF2-40B4-BE49-F238E27FC236}">
                <a16:creationId xmlns:a16="http://schemas.microsoft.com/office/drawing/2014/main" id="{CA866475-CE5F-4616-9F96-A7BAC9F64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7" y="4648200"/>
            <a:ext cx="78486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A least squares regression selects the line with the lowest total sum of squared prediction errors. </a:t>
            </a:r>
          </a:p>
          <a:p>
            <a:pPr>
              <a:spcBef>
                <a:spcPct val="50000"/>
              </a:spcBef>
            </a:pPr>
            <a:r>
              <a:rPr lang="en-US" altLang="en-US" b="1" dirty="0"/>
              <a:t>This value is called the Sum of Squares of Error, or SSE.</a:t>
            </a:r>
          </a:p>
        </p:txBody>
      </p:sp>
      <p:sp>
        <p:nvSpPr>
          <p:cNvPr id="63515" name="Line 27">
            <a:extLst>
              <a:ext uri="{FF2B5EF4-FFF2-40B4-BE49-F238E27FC236}">
                <a16:creationId xmlns:a16="http://schemas.microsoft.com/office/drawing/2014/main" id="{AD2174CB-867B-483C-B838-A40D31445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4112" y="3162301"/>
            <a:ext cx="0" cy="2714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6" name="Line 28">
            <a:extLst>
              <a:ext uri="{FF2B5EF4-FFF2-40B4-BE49-F238E27FC236}">
                <a16:creationId xmlns:a16="http://schemas.microsoft.com/office/drawing/2014/main" id="{BF8C52BE-1745-41F3-A7F4-4BCC7855E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2" y="3162301"/>
            <a:ext cx="0" cy="809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7" name="Line 29">
            <a:extLst>
              <a:ext uri="{FF2B5EF4-FFF2-40B4-BE49-F238E27FC236}">
                <a16:creationId xmlns:a16="http://schemas.microsoft.com/office/drawing/2014/main" id="{2AB5E329-A165-4049-BBF8-D9B4BF4FC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1012" y="2986088"/>
            <a:ext cx="0" cy="188912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8" name="Line 30">
            <a:extLst>
              <a:ext uri="{FF2B5EF4-FFF2-40B4-BE49-F238E27FC236}">
                <a16:creationId xmlns:a16="http://schemas.microsoft.com/office/drawing/2014/main" id="{62249ABD-7F28-4619-8D1C-E5AD4530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3712" y="2730500"/>
            <a:ext cx="0" cy="23653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9" name="Line 31">
            <a:extLst>
              <a:ext uri="{FF2B5EF4-FFF2-40B4-BE49-F238E27FC236}">
                <a16:creationId xmlns:a16="http://schemas.microsoft.com/office/drawing/2014/main" id="{65B53848-C935-468E-8F74-BAB920B51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112" y="2628901"/>
            <a:ext cx="0" cy="1873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0" name="Line 32">
            <a:extLst>
              <a:ext uri="{FF2B5EF4-FFF2-40B4-BE49-F238E27FC236}">
                <a16:creationId xmlns:a16="http://schemas.microsoft.com/office/drawing/2014/main" id="{E35EF046-E57A-4990-A6A3-438A5B69D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2" y="2489201"/>
            <a:ext cx="0" cy="30797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1" name="Line 33">
            <a:extLst>
              <a:ext uri="{FF2B5EF4-FFF2-40B4-BE49-F238E27FC236}">
                <a16:creationId xmlns:a16="http://schemas.microsoft.com/office/drawing/2014/main" id="{81A5BE5C-E2FE-49B8-A55D-8E1795C8F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2" y="2608264"/>
            <a:ext cx="0" cy="249237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2" name="Line 34">
            <a:extLst>
              <a:ext uri="{FF2B5EF4-FFF2-40B4-BE49-F238E27FC236}">
                <a16:creationId xmlns:a16="http://schemas.microsoft.com/office/drawing/2014/main" id="{0E3A48AC-3ABD-40BF-9926-42C7F25F1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2" y="2324100"/>
            <a:ext cx="0" cy="381000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4" name="Line 36">
            <a:extLst>
              <a:ext uri="{FF2B5EF4-FFF2-40B4-BE49-F238E27FC236}">
                <a16:creationId xmlns:a16="http://schemas.microsoft.com/office/drawing/2014/main" id="{48177446-AA2C-49E8-AB84-426A41255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0512" y="1968501"/>
            <a:ext cx="0" cy="18891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25" name="Line 37">
            <a:extLst>
              <a:ext uri="{FF2B5EF4-FFF2-40B4-BE49-F238E27FC236}">
                <a16:creationId xmlns:a16="http://schemas.microsoft.com/office/drawing/2014/main" id="{018AFAD7-54AB-4B38-A74E-FBB604EE2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1" y="2236789"/>
            <a:ext cx="1587" cy="10477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4F4F0603-0224-4C13-A6F5-75054FA1B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553" y="228600"/>
            <a:ext cx="16332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>
                <a:solidFill>
                  <a:schemeClr val="bg1"/>
                </a:solidFill>
              </a:rPr>
              <a:t>Calculating SSR</a:t>
            </a: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51F38A6A-B33B-49A7-98C9-EE622B93C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812" y="1081088"/>
            <a:ext cx="0" cy="2438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ACFD1B10-7223-47F2-AF10-D4BC1D533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812" y="3519488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5" name="Oval 5">
            <a:extLst>
              <a:ext uri="{FF2B5EF4-FFF2-40B4-BE49-F238E27FC236}">
                <a16:creationId xmlns:a16="http://schemas.microsoft.com/office/drawing/2014/main" id="{87B17C34-AF09-4CCF-AFA7-71A00988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2" y="24526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Oval 6">
            <a:extLst>
              <a:ext uri="{FF2B5EF4-FFF2-40B4-BE49-F238E27FC236}">
                <a16:creationId xmlns:a16="http://schemas.microsoft.com/office/drawing/2014/main" id="{6C66EAA3-50DF-4C2B-94B8-15CAFBF1E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2" y="26050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7" name="Oval 7">
            <a:extLst>
              <a:ext uri="{FF2B5EF4-FFF2-40B4-BE49-F238E27FC236}">
                <a16:creationId xmlns:a16="http://schemas.microsoft.com/office/drawing/2014/main" id="{38702DD5-5A8A-48A7-932B-58390C4E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2" y="20716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Oval 8">
            <a:extLst>
              <a:ext uri="{FF2B5EF4-FFF2-40B4-BE49-F238E27FC236}">
                <a16:creationId xmlns:a16="http://schemas.microsoft.com/office/drawing/2014/main" id="{6A9BAC85-1243-475E-82EF-D2EA0D1AC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21478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Oval 9">
            <a:extLst>
              <a:ext uri="{FF2B5EF4-FFF2-40B4-BE49-F238E27FC236}">
                <a16:creationId xmlns:a16="http://schemas.microsoft.com/office/drawing/2014/main" id="{3045B192-8050-4E2F-AFFA-E978A6D7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612" y="19192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Oval 10">
            <a:extLst>
              <a:ext uri="{FF2B5EF4-FFF2-40B4-BE49-F238E27FC236}">
                <a16:creationId xmlns:a16="http://schemas.microsoft.com/office/drawing/2014/main" id="{F6411967-6812-4EEE-8FFE-17E205913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2" y="1995488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Text Box 11">
            <a:extLst>
              <a:ext uri="{FF2B5EF4-FFF2-40B4-BE49-F238E27FC236}">
                <a16:creationId xmlns:a16="http://schemas.microsoft.com/office/drawing/2014/main" id="{C2C8765E-ED90-4014-B5A0-272649983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3671888"/>
            <a:ext cx="2485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Independent variable (x)</a:t>
            </a:r>
          </a:p>
        </p:txBody>
      </p:sp>
      <p:sp>
        <p:nvSpPr>
          <p:cNvPr id="66572" name="Text Box 12">
            <a:extLst>
              <a:ext uri="{FF2B5EF4-FFF2-40B4-BE49-F238E27FC236}">
                <a16:creationId xmlns:a16="http://schemas.microsoft.com/office/drawing/2014/main" id="{5940CDA5-860E-4B6B-BBAF-333D28AE0F3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92363" y="2268538"/>
            <a:ext cx="2436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Dependent variable</a:t>
            </a:r>
          </a:p>
        </p:txBody>
      </p:sp>
      <p:sp>
        <p:nvSpPr>
          <p:cNvPr id="66573" name="Oval 13">
            <a:extLst>
              <a:ext uri="{FF2B5EF4-FFF2-40B4-BE49-F238E27FC236}">
                <a16:creationId xmlns:a16="http://schemas.microsoft.com/office/drawing/2014/main" id="{9ACA371F-5741-4A0B-A700-313F689D6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2" y="19812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Oval 14">
            <a:extLst>
              <a:ext uri="{FF2B5EF4-FFF2-40B4-BE49-F238E27FC236}">
                <a16:creationId xmlns:a16="http://schemas.microsoft.com/office/drawing/2014/main" id="{FC880280-6F78-48EF-9284-E8E43E9D3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12" y="17526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Oval 15">
            <a:extLst>
              <a:ext uri="{FF2B5EF4-FFF2-40B4-BE49-F238E27FC236}">
                <a16:creationId xmlns:a16="http://schemas.microsoft.com/office/drawing/2014/main" id="{E8F4913B-8481-4EA9-BF4D-1F8743FE6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2" y="22098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Oval 16">
            <a:extLst>
              <a:ext uri="{FF2B5EF4-FFF2-40B4-BE49-F238E27FC236}">
                <a16:creationId xmlns:a16="http://schemas.microsoft.com/office/drawing/2014/main" id="{A3444D83-91A1-4436-888B-10DB6E410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2" y="26670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Oval 17">
            <a:extLst>
              <a:ext uri="{FF2B5EF4-FFF2-40B4-BE49-F238E27FC236}">
                <a16:creationId xmlns:a16="http://schemas.microsoft.com/office/drawing/2014/main" id="{E6D1FC41-A0D0-4DA2-80A7-1F247A99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2" y="1447800"/>
            <a:ext cx="76200" cy="762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Text Box 18">
            <a:extLst>
              <a:ext uri="{FF2B5EF4-FFF2-40B4-BE49-F238E27FC236}">
                <a16:creationId xmlns:a16="http://schemas.microsoft.com/office/drawing/2014/main" id="{5A4669D1-38F5-4B05-89C4-117C2098C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4876801"/>
            <a:ext cx="784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The Sum of Squares Regression (SSR) is the sum of the squared differences between the prediction for each observation and the population mean.</a:t>
            </a:r>
          </a:p>
        </p:txBody>
      </p:sp>
      <p:sp>
        <p:nvSpPr>
          <p:cNvPr id="66579" name="Line 19">
            <a:extLst>
              <a:ext uri="{FF2B5EF4-FFF2-40B4-BE49-F238E27FC236}">
                <a16:creationId xmlns:a16="http://schemas.microsoft.com/office/drawing/2014/main" id="{7D4C2106-351D-4019-8D1B-C60655D971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0812" y="1371600"/>
            <a:ext cx="2286000" cy="1676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0" name="Line 20">
            <a:extLst>
              <a:ext uri="{FF2B5EF4-FFF2-40B4-BE49-F238E27FC236}">
                <a16:creationId xmlns:a16="http://schemas.microsoft.com/office/drawing/2014/main" id="{E25B2281-A6BC-4814-BFF4-D671CDDE9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9388" y="2144713"/>
            <a:ext cx="2670175" cy="0"/>
          </a:xfrm>
          <a:prstGeom prst="line">
            <a:avLst/>
          </a:prstGeom>
          <a:noFill/>
          <a:ln w="1587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1" name="Text Box 21">
            <a:extLst>
              <a:ext uri="{FF2B5EF4-FFF2-40B4-BE49-F238E27FC236}">
                <a16:creationId xmlns:a16="http://schemas.microsoft.com/office/drawing/2014/main" id="{FA5AD0B8-0CD5-4B98-B855-EB74655E9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087" y="1933575"/>
            <a:ext cx="20037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Population mean: y</a:t>
            </a:r>
          </a:p>
        </p:txBody>
      </p:sp>
      <p:sp>
        <p:nvSpPr>
          <p:cNvPr id="66582" name="Line 22">
            <a:extLst>
              <a:ext uri="{FF2B5EF4-FFF2-40B4-BE49-F238E27FC236}">
                <a16:creationId xmlns:a16="http://schemas.microsoft.com/office/drawing/2014/main" id="{16436521-C31E-4D30-9BD5-59AE485DD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3150" y="2022475"/>
            <a:ext cx="157162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3" name="Line 23">
            <a:extLst>
              <a:ext uri="{FF2B5EF4-FFF2-40B4-BE49-F238E27FC236}">
                <a16:creationId xmlns:a16="http://schemas.microsoft.com/office/drawing/2014/main" id="{5E9EE92E-034B-45CB-8092-FE95295F7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12" y="1651001"/>
            <a:ext cx="0" cy="4746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4" name="Line 24">
            <a:extLst>
              <a:ext uri="{FF2B5EF4-FFF2-40B4-BE49-F238E27FC236}">
                <a16:creationId xmlns:a16="http://schemas.microsoft.com/office/drawing/2014/main" id="{6C09E07C-53B4-420C-8789-97B18919D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312" y="1841500"/>
            <a:ext cx="0" cy="3063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5" name="Line 25">
            <a:extLst>
              <a:ext uri="{FF2B5EF4-FFF2-40B4-BE49-F238E27FC236}">
                <a16:creationId xmlns:a16="http://schemas.microsoft.com/office/drawing/2014/main" id="{FAB82E94-87B7-462C-A24C-336614F32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2" y="2159000"/>
            <a:ext cx="0" cy="114300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6" name="Line 26">
            <a:extLst>
              <a:ext uri="{FF2B5EF4-FFF2-40B4-BE49-F238E27FC236}">
                <a16:creationId xmlns:a16="http://schemas.microsoft.com/office/drawing/2014/main" id="{B5164D71-D04A-4721-90F9-97CC6A6524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7512" y="2141538"/>
            <a:ext cx="0" cy="665162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7" name="Line 27">
            <a:extLst>
              <a:ext uri="{FF2B5EF4-FFF2-40B4-BE49-F238E27FC236}">
                <a16:creationId xmlns:a16="http://schemas.microsoft.com/office/drawing/2014/main" id="{2952A1D5-23A3-42D1-A6DD-C5DCEBDCC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113" y="2155826"/>
            <a:ext cx="9525" cy="5000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8" name="Line 28">
            <a:extLst>
              <a:ext uri="{FF2B5EF4-FFF2-40B4-BE49-F238E27FC236}">
                <a16:creationId xmlns:a16="http://schemas.microsoft.com/office/drawing/2014/main" id="{60FC979D-EE60-41B3-8A87-680586E31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4412" y="2159001"/>
            <a:ext cx="0" cy="246063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9" name="Line 29">
            <a:extLst>
              <a:ext uri="{FF2B5EF4-FFF2-40B4-BE49-F238E27FC236}">
                <a16:creationId xmlns:a16="http://schemas.microsoft.com/office/drawing/2014/main" id="{354F298B-8E49-4547-B281-77BF0ABFC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512" y="1757364"/>
            <a:ext cx="0" cy="3905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0" name="Line 30">
            <a:extLst>
              <a:ext uri="{FF2B5EF4-FFF2-40B4-BE49-F238E27FC236}">
                <a16:creationId xmlns:a16="http://schemas.microsoft.com/office/drawing/2014/main" id="{BAB1C13E-B467-4B2A-9A69-78419E58E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4012" y="1993901"/>
            <a:ext cx="12700" cy="149225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1" name="Line 31">
            <a:extLst>
              <a:ext uri="{FF2B5EF4-FFF2-40B4-BE49-F238E27FC236}">
                <a16:creationId xmlns:a16="http://schemas.microsoft.com/office/drawing/2014/main" id="{031F6D60-84D7-466A-86A3-CE8328082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0512" y="2057400"/>
            <a:ext cx="0" cy="650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2" name="Line 32">
            <a:extLst>
              <a:ext uri="{FF2B5EF4-FFF2-40B4-BE49-F238E27FC236}">
                <a16:creationId xmlns:a16="http://schemas.microsoft.com/office/drawing/2014/main" id="{9CC474D2-2C91-4BA3-AC38-C16F3DED6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5712" y="2159000"/>
            <a:ext cx="0" cy="65088"/>
          </a:xfrm>
          <a:prstGeom prst="line">
            <a:avLst/>
          </a:prstGeom>
          <a:noFill/>
          <a:ln w="3175">
            <a:solidFill>
              <a:srgbClr val="0000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 Box 3">
            <a:extLst>
              <a:ext uri="{FF2B5EF4-FFF2-40B4-BE49-F238E27FC236}">
                <a16:creationId xmlns:a16="http://schemas.microsoft.com/office/drawing/2014/main" id="{ADAD47C7-687E-4D95-8284-806E093B7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598" y="228600"/>
            <a:ext cx="21491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>
                <a:solidFill>
                  <a:schemeClr val="bg1"/>
                </a:solidFill>
              </a:rPr>
              <a:t>Regression Formulas</a:t>
            </a:r>
          </a:p>
        </p:txBody>
      </p:sp>
      <p:sp>
        <p:nvSpPr>
          <p:cNvPr id="65555" name="Text Box 19">
            <a:extLst>
              <a:ext uri="{FF2B5EF4-FFF2-40B4-BE49-F238E27FC236}">
                <a16:creationId xmlns:a16="http://schemas.microsoft.com/office/drawing/2014/main" id="{87B3FB9F-F248-40D9-BCE5-BF8F2820C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1001713"/>
            <a:ext cx="7848600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The Total Sum of Squares (SST) is equal to SSR + SSE.</a:t>
            </a:r>
          </a:p>
          <a:p>
            <a:pPr>
              <a:spcBef>
                <a:spcPct val="50000"/>
              </a:spcBef>
            </a:pPr>
            <a:endParaRPr lang="en-US" altLang="en-US" b="1" dirty="0"/>
          </a:p>
          <a:p>
            <a:pPr>
              <a:spcBef>
                <a:spcPct val="50000"/>
              </a:spcBef>
            </a:pPr>
            <a:r>
              <a:rPr lang="en-US" altLang="en-US" b="1" dirty="0"/>
              <a:t>	Mathematically,</a:t>
            </a:r>
          </a:p>
          <a:p>
            <a:pPr>
              <a:spcBef>
                <a:spcPct val="50000"/>
              </a:spcBef>
            </a:pPr>
            <a:endParaRPr lang="en-US" altLang="en-US" b="1" dirty="0"/>
          </a:p>
          <a:p>
            <a:pPr>
              <a:spcBef>
                <a:spcPct val="50000"/>
              </a:spcBef>
            </a:pPr>
            <a:r>
              <a:rPr lang="en-US" altLang="en-US" b="1" dirty="0"/>
              <a:t>	SSR =  </a:t>
            </a:r>
            <a:r>
              <a:rPr lang="en-US" altLang="en-US" b="1" dirty="0">
                <a:cs typeface="Arial" panose="020B0604020202020204" pitchFamily="34" charset="0"/>
              </a:rPr>
              <a:t>∑ ( y – y )    (measure of explained variation)</a:t>
            </a:r>
          </a:p>
          <a:p>
            <a:pPr>
              <a:spcBef>
                <a:spcPct val="50000"/>
              </a:spcBef>
            </a:pPr>
            <a:endParaRPr lang="en-US" altLang="en-US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b="1" dirty="0">
                <a:cs typeface="Arial" panose="020B0604020202020204" pitchFamily="34" charset="0"/>
              </a:rPr>
              <a:t>	SSE =  </a:t>
            </a:r>
            <a:r>
              <a:rPr lang="en-US" altLang="en-US" b="1" dirty="0"/>
              <a:t>∑ ( y – y )     (measure of unexplained variation) </a:t>
            </a:r>
          </a:p>
          <a:p>
            <a:pPr>
              <a:spcBef>
                <a:spcPct val="50000"/>
              </a:spcBef>
            </a:pPr>
            <a:endParaRPr lang="en-US" altLang="en-US" b="1" dirty="0"/>
          </a:p>
          <a:p>
            <a:pPr>
              <a:spcBef>
                <a:spcPct val="50000"/>
              </a:spcBef>
            </a:pPr>
            <a:r>
              <a:rPr lang="en-US" altLang="en-US" b="1" dirty="0"/>
              <a:t>	SST = SSR + SSE = ∑ ( y – y )  (measure of total variation in y)</a:t>
            </a:r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65568" name="Text Box 32">
            <a:extLst>
              <a:ext uri="{FF2B5EF4-FFF2-40B4-BE49-F238E27FC236}">
                <a16:creationId xmlns:a16="http://schemas.microsoft.com/office/drawing/2014/main" id="{09012D0E-6E87-4ED6-AFE3-7107CBB5A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012" y="2538413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^</a:t>
            </a:r>
            <a:endParaRPr lang="en-US" altLang="en-US"/>
          </a:p>
        </p:txBody>
      </p:sp>
      <p:sp>
        <p:nvSpPr>
          <p:cNvPr id="65569" name="Text Box 33">
            <a:extLst>
              <a:ext uri="{FF2B5EF4-FFF2-40B4-BE49-F238E27FC236}">
                <a16:creationId xmlns:a16="http://schemas.microsoft.com/office/drawing/2014/main" id="{3231E794-A8B0-4221-B0AF-F63B5C3B3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2" y="3363913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^</a:t>
            </a:r>
          </a:p>
        </p:txBody>
      </p:sp>
      <p:sp>
        <p:nvSpPr>
          <p:cNvPr id="65570" name="Line 34">
            <a:extLst>
              <a:ext uri="{FF2B5EF4-FFF2-40B4-BE49-F238E27FC236}">
                <a16:creationId xmlns:a16="http://schemas.microsoft.com/office/drawing/2014/main" id="{98C7B705-1ACC-481D-B2B5-7BF631EAA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612" y="4332288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1" name="Text Box 35">
            <a:extLst>
              <a:ext uri="{FF2B5EF4-FFF2-40B4-BE49-F238E27FC236}">
                <a16:creationId xmlns:a16="http://schemas.microsoft.com/office/drawing/2014/main" id="{53D77E45-2A3B-402C-8E01-2EA650956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2" y="25892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/>
              <a:t>2</a:t>
            </a:r>
          </a:p>
        </p:txBody>
      </p:sp>
      <p:sp>
        <p:nvSpPr>
          <p:cNvPr id="65572" name="Text Box 36">
            <a:extLst>
              <a:ext uri="{FF2B5EF4-FFF2-40B4-BE49-F238E27FC236}">
                <a16:creationId xmlns:a16="http://schemas.microsoft.com/office/drawing/2014/main" id="{EB5B33C8-25D3-4F42-A66C-3F363BF6D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212" y="417036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/>
              <a:t>2</a:t>
            </a:r>
          </a:p>
        </p:txBody>
      </p:sp>
      <p:sp>
        <p:nvSpPr>
          <p:cNvPr id="65573" name="Line 37">
            <a:extLst>
              <a:ext uri="{FF2B5EF4-FFF2-40B4-BE49-F238E27FC236}">
                <a16:creationId xmlns:a16="http://schemas.microsoft.com/office/drawing/2014/main" id="{9C4D7C71-1B1E-44B0-9BE2-F46BC9812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9012" y="2724150"/>
            <a:ext cx="1793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35">
            <a:extLst>
              <a:ext uri="{FF2B5EF4-FFF2-40B4-BE49-F238E27FC236}">
                <a16:creationId xmlns:a16="http://schemas.microsoft.com/office/drawing/2014/main" id="{5FA68F35-0875-496A-B026-AD98D08A8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2" y="342900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>
            <a:extLst>
              <a:ext uri="{FF2B5EF4-FFF2-40B4-BE49-F238E27FC236}">
                <a16:creationId xmlns:a16="http://schemas.microsoft.com/office/drawing/2014/main" id="{84781021-82BB-4759-A131-3D90340E1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669" y="228600"/>
            <a:ext cx="33210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>
                <a:solidFill>
                  <a:schemeClr val="bg1"/>
                </a:solidFill>
              </a:rPr>
              <a:t>The Coefficient of Determination</a:t>
            </a:r>
          </a:p>
        </p:txBody>
      </p:sp>
      <p:grpSp>
        <p:nvGrpSpPr>
          <p:cNvPr id="67602" name="Group 18">
            <a:extLst>
              <a:ext uri="{FF2B5EF4-FFF2-40B4-BE49-F238E27FC236}">
                <a16:creationId xmlns:a16="http://schemas.microsoft.com/office/drawing/2014/main" id="{A13EEF1F-535E-4175-83CC-38A129D17647}"/>
              </a:ext>
            </a:extLst>
          </p:cNvPr>
          <p:cNvGrpSpPr>
            <a:grpSpLocks/>
          </p:cNvGrpSpPr>
          <p:nvPr/>
        </p:nvGrpSpPr>
        <p:grpSpPr bwMode="auto">
          <a:xfrm>
            <a:off x="2589212" y="1636714"/>
            <a:ext cx="7899400" cy="3000375"/>
            <a:chOff x="672" y="1031"/>
            <a:chExt cx="4976" cy="1890"/>
          </a:xfrm>
        </p:grpSpPr>
        <p:sp>
          <p:nvSpPr>
            <p:cNvPr id="67593" name="Text Box 9">
              <a:extLst>
                <a:ext uri="{FF2B5EF4-FFF2-40B4-BE49-F238E27FC236}">
                  <a16:creationId xmlns:a16="http://schemas.microsoft.com/office/drawing/2014/main" id="{F3737EC5-BE5C-4070-94CF-6519B85AF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031"/>
              <a:ext cx="4976" cy="1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dirty="0"/>
                <a:t>The proportion of total variation (SST) that is explained by the regression (SSR)  is known as the Coefficient of Determination, and is often referred to as R  . </a:t>
              </a:r>
            </a:p>
            <a:p>
              <a:pPr>
                <a:spcBef>
                  <a:spcPct val="50000"/>
                </a:spcBef>
              </a:pPr>
              <a:endParaRPr lang="en-US" altLang="en-US" b="1" dirty="0"/>
            </a:p>
            <a:p>
              <a:pPr>
                <a:spcBef>
                  <a:spcPct val="50000"/>
                </a:spcBef>
              </a:pPr>
              <a:r>
                <a:rPr lang="en-US" altLang="en-US" b="1" dirty="0"/>
                <a:t>     R    =              =</a:t>
              </a:r>
            </a:p>
            <a:p>
              <a:pPr>
                <a:spcBef>
                  <a:spcPct val="50000"/>
                </a:spcBef>
              </a:pPr>
              <a:endParaRPr lang="en-US" altLang="en-US" b="1" dirty="0"/>
            </a:p>
            <a:p>
              <a:pPr>
                <a:spcBef>
                  <a:spcPct val="50000"/>
                </a:spcBef>
              </a:pPr>
              <a:endParaRPr lang="en-US" altLang="en-US" b="1" dirty="0"/>
            </a:p>
            <a:p>
              <a:pPr>
                <a:spcBef>
                  <a:spcPct val="50000"/>
                </a:spcBef>
              </a:pPr>
              <a:r>
                <a:rPr lang="en-US" altLang="en-US" b="1" dirty="0"/>
                <a:t>The value of R   can range between 0 and 1, and the higher its value the more accurate the regression model is.  It is often referred to as a percentage.</a:t>
              </a:r>
            </a:p>
          </p:txBody>
        </p:sp>
        <p:grpSp>
          <p:nvGrpSpPr>
            <p:cNvPr id="67598" name="Group 14">
              <a:extLst>
                <a:ext uri="{FF2B5EF4-FFF2-40B4-BE49-F238E27FC236}">
                  <a16:creationId xmlns:a16="http://schemas.microsoft.com/office/drawing/2014/main" id="{4B6146E9-F331-4302-A3AD-59801560E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6" y="1860"/>
              <a:ext cx="3498" cy="436"/>
              <a:chOff x="2148" y="2151"/>
              <a:chExt cx="3498" cy="436"/>
            </a:xfrm>
          </p:grpSpPr>
          <p:sp>
            <p:nvSpPr>
              <p:cNvPr id="67594" name="Text Box 10">
                <a:extLst>
                  <a:ext uri="{FF2B5EF4-FFF2-40B4-BE49-F238E27FC236}">
                    <a16:creationId xmlns:a16="http://schemas.microsoft.com/office/drawing/2014/main" id="{0A180755-839C-4712-A5A1-F2DF64FD05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0" y="2183"/>
                <a:ext cx="159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b="1" dirty="0"/>
                  <a:t>SSR               </a:t>
                </a:r>
                <a:r>
                  <a:rPr lang="en-US" altLang="en-US" b="1" dirty="0" err="1"/>
                  <a:t>SSR</a:t>
                </a:r>
                <a:r>
                  <a:rPr lang="en-US" altLang="en-US" b="1" dirty="0"/>
                  <a:t>    SST          SSR + SSE</a:t>
                </a:r>
              </a:p>
            </p:txBody>
          </p:sp>
          <p:sp>
            <p:nvSpPr>
              <p:cNvPr id="67595" name="Line 11">
                <a:extLst>
                  <a:ext uri="{FF2B5EF4-FFF2-40B4-BE49-F238E27FC236}">
                    <a16:creationId xmlns:a16="http://schemas.microsoft.com/office/drawing/2014/main" id="{34E59654-403F-45D3-9A56-33F73E35D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8" y="2151"/>
                <a:ext cx="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97" name="Line 13">
                <a:extLst>
                  <a:ext uri="{FF2B5EF4-FFF2-40B4-BE49-F238E27FC236}">
                    <a16:creationId xmlns:a16="http://schemas.microsoft.com/office/drawing/2014/main" id="{B07F2834-A8ED-4640-954A-AF55535F7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304"/>
                <a:ext cx="72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8FD4F422-D00C-450B-ADA7-F4BC6EF25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" y="168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dirty="0"/>
                <a:t>2</a:t>
              </a:r>
            </a:p>
          </p:txBody>
        </p:sp>
        <p:sp>
          <p:nvSpPr>
            <p:cNvPr id="67600" name="Text Box 16">
              <a:extLst>
                <a:ext uri="{FF2B5EF4-FFF2-40B4-BE49-F238E27FC236}">
                  <a16:creationId xmlns:a16="http://schemas.microsoft.com/office/drawing/2014/main" id="{4F4F3DDA-FC08-43DC-BA4E-8672386EB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0" y="115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dirty="0"/>
                <a:t>2</a:t>
              </a:r>
            </a:p>
          </p:txBody>
        </p:sp>
        <p:sp>
          <p:nvSpPr>
            <p:cNvPr id="67601" name="Text Box 17">
              <a:extLst>
                <a:ext uri="{FF2B5EF4-FFF2-40B4-BE49-F238E27FC236}">
                  <a16:creationId xmlns:a16="http://schemas.microsoft.com/office/drawing/2014/main" id="{9142DD18-C582-4B19-97B3-C56274710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" y="264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/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1D8456-9AB8-4963-9DFA-FB3667D81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7012" y="185737"/>
                <a:ext cx="10512862" cy="728663"/>
              </a:xfrm>
            </p:spPr>
            <p:txBody>
              <a:bodyPr/>
              <a:lstStyle/>
              <a:p>
                <a:r>
                  <a:rPr lang="en-US" dirty="0"/>
                  <a:t>R 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400" b="1" dirty="0"/>
                  <a:t> 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1D8456-9AB8-4963-9DFA-FB3667D81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7012" y="185737"/>
                <a:ext cx="10512862" cy="728663"/>
              </a:xfrm>
              <a:blipFill>
                <a:blip r:embed="rId2"/>
                <a:stretch>
                  <a:fillRect l="-2319" t="-21667" b="-3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1F378-5629-4DB1-8007-38C84D46686A}"/>
                  </a:ext>
                </a:extLst>
              </p:cNvPr>
              <p:cNvSpPr txBox="1"/>
              <p:nvPr/>
            </p:nvSpPr>
            <p:spPr>
              <a:xfrm>
                <a:off x="338838" y="1219200"/>
                <a:ext cx="11277600" cy="4675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 square computes the proportion of variance in ‘Y’ that is explained by model.</a:t>
                </a:r>
              </a:p>
              <a:p>
                <a:r>
                  <a:rPr lang="en-US" sz="2400" dirty="0"/>
                  <a:t>Hence this metric can be used to compare models!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general                                                                           i.e. Variance in Y is composed of variance in  model plus variance of error.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Hence </a:t>
                </a:r>
                <a:r>
                  <a:rPr lang="en-US" sz="2400" dirty="0" err="1"/>
                  <a:t>Rsquare</a:t>
                </a:r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Since </a:t>
                </a:r>
                <a:r>
                  <a:rPr lang="en-US" sz="2400" dirty="0" err="1"/>
                  <a:t>Rsquare</a:t>
                </a:r>
                <a:r>
                  <a:rPr lang="en-US" sz="2400" dirty="0"/>
                  <a:t> is proportion  </a:t>
                </a:r>
                <a:r>
                  <a:rPr lang="en-US" sz="3200" b="1" dirty="0"/>
                  <a:t>0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&lt;=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 = 0 </a:t>
                </a:r>
                <a:r>
                  <a:rPr lang="en-US" sz="2400" dirty="0"/>
                  <a:t>means our model does not explain anything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 = 1 </a:t>
                </a:r>
                <a:r>
                  <a:rPr lang="en-US" sz="2400" dirty="0"/>
                  <a:t>means our model explains everything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1F378-5629-4DB1-8007-38C84D466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8" y="1219200"/>
                <a:ext cx="11277600" cy="4675254"/>
              </a:xfrm>
              <a:prstGeom prst="rect">
                <a:avLst/>
              </a:prstGeom>
              <a:blipFill>
                <a:blip r:embed="rId3"/>
                <a:stretch>
                  <a:fillRect l="-865" t="-1043" b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0D0D950-28E0-40E0-9CF5-DB071630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2224203"/>
            <a:ext cx="4467225" cy="402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66F71-FDB7-4448-8A39-18BD765E6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612" y="3304693"/>
            <a:ext cx="2505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5DC8-639C-45B3-83CC-297EE01FA8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1812" y="187599"/>
                <a:ext cx="10512862" cy="62547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400" b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5DC8-639C-45B3-83CC-297EE01FA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1812" y="187599"/>
                <a:ext cx="10512862" cy="625474"/>
              </a:xfrm>
              <a:blipFill>
                <a:blip r:embed="rId2"/>
                <a:stretch>
                  <a:fillRect l="-2029" t="-26471" b="-46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31020D-2618-4C42-925D-B6DF852F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1" y="1094891"/>
            <a:ext cx="3972586" cy="2873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0E48-4F22-489F-908E-5AF719FD7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1094890"/>
            <a:ext cx="3908078" cy="2873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C3EDA-3A49-4DFE-B409-A14377A8D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38" y="1094890"/>
            <a:ext cx="3918674" cy="2873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9B776-32FF-4561-809E-A55F30958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6" y="4064404"/>
            <a:ext cx="3972586" cy="2780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65AA4-1490-4D46-826C-1C70381BD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012" y="4061422"/>
            <a:ext cx="4004354" cy="2796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A8A47-D923-4D86-9AA5-9ED9AD0EFA79}"/>
              </a:ext>
            </a:extLst>
          </p:cNvPr>
          <p:cNvSpPr txBox="1"/>
          <p:nvPr/>
        </p:nvSpPr>
        <p:spPr>
          <a:xfrm>
            <a:off x="8456612" y="44958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the variance of data from the regression fit, lower the R-Square</a:t>
            </a:r>
          </a:p>
        </p:txBody>
      </p:sp>
    </p:spTree>
    <p:extLst>
      <p:ext uri="{BB962C8B-B14F-4D97-AF65-F5344CB8AC3E}">
        <p14:creationId xmlns:p14="http://schemas.microsoft.com/office/powerpoint/2010/main" val="1061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98EE99-296F-418B-B1E3-C93726785371}"/>
                  </a:ext>
                </a:extLst>
              </p:cNvPr>
              <p:cNvSpPr txBox="1"/>
              <p:nvPr/>
            </p:nvSpPr>
            <p:spPr>
              <a:xfrm>
                <a:off x="912813" y="1019681"/>
                <a:ext cx="10591799" cy="456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Consumption vs Income Regression Result: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in above model is </a:t>
                </a:r>
                <a:r>
                  <a:rPr lang="en-US" sz="2400" b="1" dirty="0"/>
                  <a:t>88.19%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on its own does not tell if a model is good or bad. However we can compare 2 models based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.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model with 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better explaining the data compared to the one with lower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98EE99-296F-418B-B1E3-C9372678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13" y="1019681"/>
                <a:ext cx="10591799" cy="4565994"/>
              </a:xfrm>
              <a:prstGeom prst="rect">
                <a:avLst/>
              </a:prstGeom>
              <a:blipFill>
                <a:blip r:embed="rId2"/>
                <a:stretch>
                  <a:fillRect l="-806" t="-1068" r="-979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61976B9-7F3E-4F8F-B4A8-03BD43670F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012" y="175548"/>
                <a:ext cx="10512862" cy="9055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126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39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:r>
                  <a:rPr lang="en-US" sz="4000" dirty="0"/>
                  <a:t>Income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961976B9-7F3E-4F8F-B4A8-03BD4367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2" y="175548"/>
                <a:ext cx="10512862" cy="905540"/>
              </a:xfrm>
              <a:prstGeom prst="rect">
                <a:avLst/>
              </a:prstGeom>
              <a:blipFill>
                <a:blip r:embed="rId3"/>
                <a:stretch>
                  <a:fillRect t="-8784" b="-22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A5A2661-AC15-4CF1-9C36-20DBE468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12" y="1600200"/>
            <a:ext cx="5410200" cy="160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BD203-B14E-42A2-9076-ED97C6945CAF}"/>
              </a:ext>
            </a:extLst>
          </p:cNvPr>
          <p:cNvSpPr txBox="1"/>
          <p:nvPr/>
        </p:nvSpPr>
        <p:spPr>
          <a:xfrm>
            <a:off x="2129274" y="5873954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However there is another important metric in a regression model!</a:t>
            </a:r>
          </a:p>
        </p:txBody>
      </p:sp>
    </p:spTree>
    <p:extLst>
      <p:ext uri="{BB962C8B-B14F-4D97-AF65-F5344CB8AC3E}">
        <p14:creationId xmlns:p14="http://schemas.microsoft.com/office/powerpoint/2010/main" val="214369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26"/>
            <a:ext cx="5613413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9E9AF-F647-4787-8689-7B762A62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517" y="802955"/>
            <a:ext cx="4976680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Types of Variable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4999135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35272-9140-43D6-B6AC-CE9F04CD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7" y="2092173"/>
            <a:ext cx="3660877" cy="26938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AF97-D279-473E-BC3D-8EB501D1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987" y="2421682"/>
            <a:ext cx="5613412" cy="3639289"/>
          </a:xfrm>
        </p:spPr>
        <p:txBody>
          <a:bodyPr anchor="ctr">
            <a:normAutofit lnSpcReduction="1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Dependent Variable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Variable whose value we want to explain or forecast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Its value depends on something else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Denoted by ‘Y’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Independent Variable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Variable which explain the other one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 Also called Explanatory variables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Denoted by “X’s”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2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98EE99-296F-418B-B1E3-C93726785371}"/>
              </a:ext>
            </a:extLst>
          </p:cNvPr>
          <p:cNvSpPr txBox="1"/>
          <p:nvPr/>
        </p:nvSpPr>
        <p:spPr>
          <a:xfrm>
            <a:off x="912813" y="1019681"/>
            <a:ext cx="10591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Remember that, variance of error term Var(e), is the variance of dependent variable Var(y) , which we cannot explain.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While modeling, our aim is to minimize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RSE captures the variance of error term by estimating the standard deviation of error term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1976B9-7F3E-4F8F-B4A8-03BD43670FAC}"/>
              </a:ext>
            </a:extLst>
          </p:cNvPr>
          <p:cNvSpPr txBox="1">
            <a:spLocks/>
          </p:cNvSpPr>
          <p:nvPr/>
        </p:nvSpPr>
        <p:spPr>
          <a:xfrm>
            <a:off x="227012" y="175548"/>
            <a:ext cx="10512862" cy="905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Regression Standard Error(RSE)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BD203-B14E-42A2-9076-ED97C6945CAF}"/>
              </a:ext>
            </a:extLst>
          </p:cNvPr>
          <p:cNvSpPr txBox="1"/>
          <p:nvPr/>
        </p:nvSpPr>
        <p:spPr>
          <a:xfrm>
            <a:off x="1941512" y="427986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Both </a:t>
            </a:r>
            <a:r>
              <a:rPr lang="en-US" sz="2800" i="1" dirty="0" err="1"/>
              <a:t>RSquare</a:t>
            </a:r>
            <a:r>
              <a:rPr lang="en-US" sz="2800" i="1" dirty="0"/>
              <a:t> and RSE are used to evaluate a Model</a:t>
            </a:r>
          </a:p>
        </p:txBody>
      </p:sp>
    </p:spTree>
    <p:extLst>
      <p:ext uri="{BB962C8B-B14F-4D97-AF65-F5344CB8AC3E}">
        <p14:creationId xmlns:p14="http://schemas.microsoft.com/office/powerpoint/2010/main" val="32284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US" b="1" dirty="0"/>
              <a:t>R.S.E.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A8A47-D923-4D86-9AA5-9ED9AD0EFA79}"/>
              </a:ext>
            </a:extLst>
          </p:cNvPr>
          <p:cNvSpPr txBox="1"/>
          <p:nvPr/>
        </p:nvSpPr>
        <p:spPr>
          <a:xfrm>
            <a:off x="6320274" y="4761875"/>
            <a:ext cx="5184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Generally, we see lower the </a:t>
            </a:r>
            <a:r>
              <a:rPr lang="en-US" sz="2400" dirty="0" err="1"/>
              <a:t>Rsquare</a:t>
            </a:r>
            <a:r>
              <a:rPr lang="en-US" sz="2400" dirty="0"/>
              <a:t> higher the Residual Standard Error</a:t>
            </a:r>
          </a:p>
          <a:p>
            <a:endParaRPr lang="en-US" sz="2400" dirty="0"/>
          </a:p>
          <a:p>
            <a:r>
              <a:rPr lang="en-US" sz="2400" dirty="0"/>
              <a:t>For our model, we get an RSE of 3.73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66907-58AD-4B12-A32C-433BE2B1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" y="1218542"/>
            <a:ext cx="40386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D374D-5556-4576-95D5-7547BE49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12" y="1218542"/>
            <a:ext cx="3962400" cy="297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5AFBC-88F5-44E1-843B-9042B9A8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043" y="1218542"/>
            <a:ext cx="381000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1C500-5DB4-4455-920E-CD4B11EBD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8" y="4815990"/>
            <a:ext cx="5543550" cy="1600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024EC-9F42-4BC8-A609-A0F230878463}"/>
              </a:ext>
            </a:extLst>
          </p:cNvPr>
          <p:cNvSpPr/>
          <p:nvPr/>
        </p:nvSpPr>
        <p:spPr>
          <a:xfrm>
            <a:off x="303212" y="4516884"/>
            <a:ext cx="393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Consumption vs Income RSE Result:</a:t>
            </a:r>
          </a:p>
        </p:txBody>
      </p:sp>
    </p:spTree>
    <p:extLst>
      <p:ext uri="{BB962C8B-B14F-4D97-AF65-F5344CB8AC3E}">
        <p14:creationId xmlns:p14="http://schemas.microsoft.com/office/powerpoint/2010/main" val="18413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Can we Forecast the Unknown?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A8A47-D923-4D86-9AA5-9ED9AD0EFA79}"/>
              </a:ext>
            </a:extLst>
          </p:cNvPr>
          <p:cNvSpPr txBox="1"/>
          <p:nvPr/>
        </p:nvSpPr>
        <p:spPr>
          <a:xfrm>
            <a:off x="437592" y="1148861"/>
            <a:ext cx="1028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expected consumption of a family with 150 of Income?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4BCC2-3BF5-422E-BC37-71E1EA9B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477" y="1601667"/>
            <a:ext cx="5524500" cy="1827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6143" y="1946315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Steps done till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Found the model coefficients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Checked that its 95% CI did not include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Check the p-value is less than 0.05</a:t>
            </a:r>
          </a:p>
          <a:p>
            <a:r>
              <a:rPr lang="en-US" sz="2000" i="1" dirty="0"/>
              <a:t>Hence we created a statistically significant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22B65-77C7-4E16-96CC-E278527C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3751691"/>
            <a:ext cx="7543800" cy="29187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7FD62-B138-4B70-B870-5F3ED71B7C88}"/>
              </a:ext>
            </a:extLst>
          </p:cNvPr>
          <p:cNvSpPr txBox="1"/>
          <p:nvPr/>
        </p:nvSpPr>
        <p:spPr>
          <a:xfrm>
            <a:off x="150812" y="4056884"/>
            <a:ext cx="3937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estimate the point forecast using the model coefficients</a:t>
            </a:r>
          </a:p>
          <a:p>
            <a:endParaRPr lang="en-US" sz="2400" dirty="0"/>
          </a:p>
          <a:p>
            <a:r>
              <a:rPr lang="en-US" sz="2400" dirty="0"/>
              <a:t>But remember, we have certain uncertainty!!!</a:t>
            </a:r>
          </a:p>
        </p:txBody>
      </p:sp>
    </p:spTree>
    <p:extLst>
      <p:ext uri="{BB962C8B-B14F-4D97-AF65-F5344CB8AC3E}">
        <p14:creationId xmlns:p14="http://schemas.microsoft.com/office/powerpoint/2010/main" val="18294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= Uncertainty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372692" y="985897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entire model is based on a sample, and thus our coefficient estimate can have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know the family’s income but are uncertain regrading its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57882-B06A-4F00-8B52-32CFE2AE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458361"/>
            <a:ext cx="4943475" cy="297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CCD15-1210-47B9-A601-34CA7BBB6C46}"/>
              </a:ext>
            </a:extLst>
          </p:cNvPr>
          <p:cNvSpPr txBox="1"/>
          <p:nvPr/>
        </p:nvSpPr>
        <p:spPr>
          <a:xfrm>
            <a:off x="531812" y="3810000"/>
            <a:ext cx="5562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Best thing is to offer a Confidence Interval</a:t>
            </a:r>
          </a:p>
          <a:p>
            <a:endParaRPr lang="en-US" sz="2400" dirty="0"/>
          </a:p>
          <a:p>
            <a:r>
              <a:rPr lang="en-US" sz="2400" dirty="0"/>
              <a:t>Instead of a point forecast construct a 95% confidence interval for our forecast using the 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D0104-8613-401F-9F5C-F96DB52A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61" y="3699762"/>
            <a:ext cx="4524375" cy="2861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BC4546-1D1B-4A1B-9C93-6AA15BC8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11" y="5872103"/>
            <a:ext cx="42195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7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vs Categorical Variables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4151" y="1524243"/>
            <a:ext cx="1136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Assume regression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continuous dependent variable(y): </a:t>
            </a:r>
            <a:r>
              <a:rPr lang="en-US" sz="2400" b="1" i="1" dirty="0"/>
              <a:t>Salary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Continuous Independent variable (x’s): No. of Courses, Publication Count, Years of Experience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Categorical Independent Variable(x’s): Gender,  Qualification, University, City etc.</a:t>
            </a:r>
          </a:p>
          <a:p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2BF83-0491-4198-9E6D-3C00AB92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798" y="1524243"/>
            <a:ext cx="3705225" cy="447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7752A-6E98-444E-81F1-246584BB852F}"/>
              </a:ext>
            </a:extLst>
          </p:cNvPr>
          <p:cNvSpPr/>
          <p:nvPr/>
        </p:nvSpPr>
        <p:spPr>
          <a:xfrm>
            <a:off x="835243" y="3932058"/>
            <a:ext cx="9906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Linear Regression assumes that variables are numbers right????</a:t>
            </a:r>
          </a:p>
          <a:p>
            <a:pPr algn="ctr"/>
            <a:r>
              <a:rPr lang="en-US" sz="2800" dirty="0"/>
              <a:t>But, How do we assign numbers to categorical variables?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i="1" dirty="0"/>
              <a:t>DUMMY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9B999-125D-42F2-A2B1-E680C58D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5465933"/>
            <a:ext cx="2895600" cy="12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Dummy Variables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2564" y="789504"/>
            <a:ext cx="1136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called dummy because as they are not real, we create them to represent something else.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sometimes called Indicator variables. It has a value of 1 to </a:t>
            </a:r>
            <a:r>
              <a:rPr lang="en-US" sz="2400" dirty="0" err="1"/>
              <a:t>indicare</a:t>
            </a:r>
            <a:r>
              <a:rPr lang="en-US" sz="2400" dirty="0"/>
              <a:t> if observation belongs to a category or 0 to indicate if it does not.</a:t>
            </a:r>
          </a:p>
          <a:p>
            <a:endParaRPr lang="en-US" sz="2400" i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138FEC-6959-4C52-994A-30A75DA26D10}"/>
              </a:ext>
            </a:extLst>
          </p:cNvPr>
          <p:cNvSpPr txBox="1">
            <a:spLocks/>
          </p:cNvSpPr>
          <p:nvPr/>
        </p:nvSpPr>
        <p:spPr>
          <a:xfrm>
            <a:off x="531812" y="3170140"/>
            <a:ext cx="10512862" cy="62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Representing Two Categories</a:t>
            </a:r>
            <a:endParaRPr 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47B15-8F2F-4B03-84FD-A7E94D9323DF}"/>
              </a:ext>
            </a:extLst>
          </p:cNvPr>
          <p:cNvSpPr txBox="1"/>
          <p:nvPr/>
        </p:nvSpPr>
        <p:spPr>
          <a:xfrm>
            <a:off x="412564" y="3795614"/>
            <a:ext cx="1136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2 categories: </a:t>
            </a:r>
            <a:r>
              <a:rPr lang="en-US" sz="2400" b="1" dirty="0"/>
              <a:t>Academic and 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create a dummy variable to indicate if an observation belong to one of these.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Professional= 1, </a:t>
            </a:r>
            <a:r>
              <a:rPr lang="en-US" sz="2400" dirty="0"/>
              <a:t>if observation is Professional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Professional= 0, </a:t>
            </a:r>
            <a:r>
              <a:rPr lang="en-US" sz="2400" dirty="0"/>
              <a:t>if observation is Academic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need One Binary variable to represent 2 categories</a:t>
            </a:r>
          </a:p>
        </p:txBody>
      </p:sp>
    </p:spTree>
    <p:extLst>
      <p:ext uri="{BB962C8B-B14F-4D97-AF65-F5344CB8AC3E}">
        <p14:creationId xmlns:p14="http://schemas.microsoft.com/office/powerpoint/2010/main" val="15156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Regressing Salary on Qualification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4152" y="975626"/>
            <a:ext cx="11360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does </a:t>
            </a:r>
            <a:r>
              <a:rPr lang="el-GR" sz="2400" dirty="0"/>
              <a:t>β</a:t>
            </a:r>
            <a:r>
              <a:rPr lang="en-US" sz="2400" dirty="0"/>
              <a:t>1 represent and how do we interpret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predicted Salary for an Academic?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predicted Salary for a Professional?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2C8DA-7AB7-4840-8AE4-E821859F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068701"/>
            <a:ext cx="4781550" cy="40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53AA18-1CA8-4BB0-B4FA-4465EE27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978" y="2862121"/>
            <a:ext cx="702945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C6303-80F2-4664-B839-78D7F2BB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73" y="3995879"/>
            <a:ext cx="7343775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31E28-0C76-4ABA-877B-60FCBEB77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473" y="4655484"/>
            <a:ext cx="68103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Identifying the Important Variables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4152" y="975626"/>
            <a:ext cx="11360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Strategy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Individually chose Independently variable based on their statistically significant relationship with the dependent 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Key Point: Discard any variable that does not have a significant relationship with the dependent 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 usually use p-value of 0.05(5%) as cutoff. Any variable with higher p-value is discarded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Significance level of 5% is an arbitrary decision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Being strict and arbitrary in variable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 maybe losing out information that is captured in a combined effect of 2 variables.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52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Identifying the Important Variables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F42777-89AF-445F-B127-4C97BF80B2B6}"/>
                  </a:ext>
                </a:extLst>
              </p:cNvPr>
              <p:cNvSpPr txBox="1"/>
              <p:nvPr/>
            </p:nvSpPr>
            <p:spPr>
              <a:xfrm>
                <a:off x="414152" y="975626"/>
                <a:ext cx="11360520" cy="603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Strategy 2: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Chose independent variable based on their contribution to overall model performance in explaining the variance of dependent variable.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So, we measure the impact of adding a variable in model and checking the change in </a:t>
                </a:r>
                <a:r>
                  <a:rPr lang="en-US" sz="2400" dirty="0" err="1"/>
                  <a:t>Rsquare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) </a:t>
                </a: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Problem: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grows with addition of every variable.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use Adjusted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, </a:t>
                </a:r>
                <a:r>
                  <a:rPr lang="en-US" sz="2400" dirty="0"/>
                  <a:t>which grows with better model fit and at the same time decreases with increase in variable in the model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Hence </a:t>
                </a:r>
                <a:r>
                  <a:rPr lang="en-US" sz="2400" b="1" dirty="0"/>
                  <a:t>Adj.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grows only if ‘x’ really contributes to explaining ‘y’ better.</a:t>
                </a:r>
                <a:endParaRPr lang="en-US" sz="2400" b="1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F42777-89AF-445F-B127-4C97BF80B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2" y="975626"/>
                <a:ext cx="11360520" cy="6034985"/>
              </a:xfrm>
              <a:prstGeom prst="rect">
                <a:avLst/>
              </a:prstGeom>
              <a:blipFill>
                <a:blip r:embed="rId2"/>
                <a:stretch>
                  <a:fillRect l="-751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3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5DC8-639C-45B3-83CC-297EE01F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187599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 of Linear Regression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2777-89AF-445F-B127-4C97BF80B2B6}"/>
              </a:ext>
            </a:extLst>
          </p:cNvPr>
          <p:cNvSpPr txBox="1"/>
          <p:nvPr/>
        </p:nvSpPr>
        <p:spPr>
          <a:xfrm>
            <a:off x="414152" y="975626"/>
            <a:ext cx="11360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should be a linear and additive relationship between dependent (response) variable and independent (predictor) variable(s).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independent variables should not be correlated. Absence of this phenomenon is known as multicollinearity. (</a:t>
            </a:r>
            <a:r>
              <a:rPr lang="en-US" sz="2400" i="1" dirty="0"/>
              <a:t>Variance Inflation Factor Test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terms must have constant variance. This phenomenon is known as Homoskedasticity.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error terms must be normally distributed.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50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844E475-ED41-42BD-A482-496ADD27B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975" y="3792538"/>
            <a:ext cx="395943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0BF762E-44FE-410A-A938-FBFB1C01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7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6CA1DB24-E3EE-4CAF-A2DE-6CE880A1C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008437"/>
            <a:ext cx="251673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22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5FD86DD-9B8F-42EF-BD7D-B496E00B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4008437"/>
            <a:ext cx="251673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22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</a:p>
        </p:txBody>
      </p:sp>
      <p:sp>
        <p:nvSpPr>
          <p:cNvPr id="59398" name="Rectangle 6">
            <a:extLst>
              <a:ext uri="{FF2B5EF4-FFF2-40B4-BE49-F238E27FC236}">
                <a16:creationId xmlns:a16="http://schemas.microsoft.com/office/drawing/2014/main" id="{75C3C539-8D4F-4453-9023-F2BD83CFB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4008437"/>
            <a:ext cx="251673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2200" b="1" i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3F9D1251-4277-4E07-BB9A-19055275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638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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EB92701E-5073-48DF-B16B-508AEFF29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</a:t>
            </a:r>
          </a:p>
        </p:txBody>
      </p:sp>
      <p:sp>
        <p:nvSpPr>
          <p:cNvPr id="59401" name="Rectangle 9">
            <a:extLst>
              <a:ext uri="{FF2B5EF4-FFF2-40B4-BE49-F238E27FC236}">
                <a16:creationId xmlns:a16="http://schemas.microsoft.com/office/drawing/2014/main" id="{5FEEF584-8AED-42AB-837A-12CBCC368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</a:t>
            </a:r>
          </a:p>
        </p:txBody>
      </p:sp>
      <p:sp>
        <p:nvSpPr>
          <p:cNvPr id="59402" name="Rectangle 10">
            <a:extLst>
              <a:ext uri="{FF2B5EF4-FFF2-40B4-BE49-F238E27FC236}">
                <a16:creationId xmlns:a16="http://schemas.microsoft.com/office/drawing/2014/main" id="{732879E2-7638-468D-83D0-8A0342C38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</a:t>
            </a:r>
          </a:p>
        </p:txBody>
      </p:sp>
      <p:sp>
        <p:nvSpPr>
          <p:cNvPr id="59403" name="Rectangle 11">
            <a:extLst>
              <a:ext uri="{FF2B5EF4-FFF2-40B4-BE49-F238E27FC236}">
                <a16:creationId xmlns:a16="http://schemas.microsoft.com/office/drawing/2014/main" id="{6573BB19-2C0A-484A-B27D-E54AD34B2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3792538"/>
            <a:ext cx="408767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</a:t>
            </a:r>
          </a:p>
        </p:txBody>
      </p:sp>
      <p:sp>
        <p:nvSpPr>
          <p:cNvPr id="59404" name="Rectangle 12">
            <a:extLst>
              <a:ext uri="{FF2B5EF4-FFF2-40B4-BE49-F238E27FC236}">
                <a16:creationId xmlns:a16="http://schemas.microsoft.com/office/drawing/2014/main" id="{9B8BB240-7103-4DAE-9B9E-6FA98818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313" y="3792538"/>
            <a:ext cx="363883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</a:t>
            </a:r>
          </a:p>
        </p:txBody>
      </p:sp>
      <p:sp>
        <p:nvSpPr>
          <p:cNvPr id="59405" name="Rectangle 13">
            <a:extLst>
              <a:ext uri="{FF2B5EF4-FFF2-40B4-BE49-F238E27FC236}">
                <a16:creationId xmlns:a16="http://schemas.microsoft.com/office/drawing/2014/main" id="{0FA4C648-DDA3-4C46-8D14-A92E2B4A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008437"/>
            <a:ext cx="328617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2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59406" name="Rectangle 14">
            <a:extLst>
              <a:ext uri="{FF2B5EF4-FFF2-40B4-BE49-F238E27FC236}">
                <a16:creationId xmlns:a16="http://schemas.microsoft.com/office/drawing/2014/main" id="{780632B5-C32C-4814-A296-1EDAD259E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008437"/>
            <a:ext cx="325411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en-US" sz="22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59407" name="Rectangle 15">
            <a:extLst>
              <a:ext uri="{FF2B5EF4-FFF2-40B4-BE49-F238E27FC236}">
                <a16:creationId xmlns:a16="http://schemas.microsoft.com/office/drawing/2014/main" id="{F366FA8E-B8A5-450A-A4C8-79514E31F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7982" y="365127"/>
            <a:ext cx="10512862" cy="871936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Linear Regression Model</a:t>
            </a:r>
          </a:p>
        </p:txBody>
      </p:sp>
      <p:sp>
        <p:nvSpPr>
          <p:cNvPr id="59408" name="Rectangle 16">
            <a:extLst>
              <a:ext uri="{FF2B5EF4-FFF2-40B4-BE49-F238E27FC236}">
                <a16:creationId xmlns:a16="http://schemas.microsoft.com/office/drawing/2014/main" id="{4F23C519-A147-49C1-8780-961A8128F9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34282" y="1530350"/>
            <a:ext cx="8999536" cy="582212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altLang="en-US" dirty="0"/>
              <a:t>Relationship Between Variables Is a Linear Function</a:t>
            </a:r>
          </a:p>
        </p:txBody>
      </p:sp>
      <p:sp>
        <p:nvSpPr>
          <p:cNvPr id="59409" name="Rectangle 17">
            <a:extLst>
              <a:ext uri="{FF2B5EF4-FFF2-40B4-BE49-F238E27FC236}">
                <a16:creationId xmlns:a16="http://schemas.microsoft.com/office/drawing/2014/main" id="{9D16D906-B145-4DF8-8CE6-BF1F58E5B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4638675"/>
            <a:ext cx="2208212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9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Dependent (Response) Variable</a:t>
            </a:r>
          </a:p>
        </p:txBody>
      </p:sp>
      <p:sp>
        <p:nvSpPr>
          <p:cNvPr id="59410" name="Rectangle 18">
            <a:extLst>
              <a:ext uri="{FF2B5EF4-FFF2-40B4-BE49-F238E27FC236}">
                <a16:creationId xmlns:a16="http://schemas.microsoft.com/office/drawing/2014/main" id="{AA2601D4-EF41-4583-852C-C7472406E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4" y="4678362"/>
            <a:ext cx="3733800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Independent (Explanatory) Variable </a:t>
            </a:r>
          </a:p>
        </p:txBody>
      </p:sp>
      <p:sp>
        <p:nvSpPr>
          <p:cNvPr id="59411" name="Rectangle 19">
            <a:extLst>
              <a:ext uri="{FF2B5EF4-FFF2-40B4-BE49-F238E27FC236}">
                <a16:creationId xmlns:a16="http://schemas.microsoft.com/office/drawing/2014/main" id="{7D070C91-232C-483B-B0C2-ABC779C58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87" y="2667000"/>
            <a:ext cx="1797050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4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Slope</a:t>
            </a:r>
          </a:p>
        </p:txBody>
      </p:sp>
      <p:sp>
        <p:nvSpPr>
          <p:cNvPr id="59412" name="Rectangle 20">
            <a:extLst>
              <a:ext uri="{FF2B5EF4-FFF2-40B4-BE49-F238E27FC236}">
                <a16:creationId xmlns:a16="http://schemas.microsoft.com/office/drawing/2014/main" id="{A8AB7E90-9564-4317-A755-E2881BFE5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813" y="2667000"/>
            <a:ext cx="22066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Population </a:t>
            </a:r>
            <a:br>
              <a:rPr lang="en-US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Y-Intercept</a:t>
            </a:r>
          </a:p>
        </p:txBody>
      </p:sp>
      <p:sp>
        <p:nvSpPr>
          <p:cNvPr id="59413" name="Rectangle 21">
            <a:extLst>
              <a:ext uri="{FF2B5EF4-FFF2-40B4-BE49-F238E27FC236}">
                <a16:creationId xmlns:a16="http://schemas.microsoft.com/office/drawing/2014/main" id="{891A95F1-0B32-4276-B607-D02C4E4CF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2" y="2667000"/>
            <a:ext cx="1592262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400" b="1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Random Error</a:t>
            </a:r>
          </a:p>
        </p:txBody>
      </p:sp>
      <p:sp>
        <p:nvSpPr>
          <p:cNvPr id="13334" name="Line 22">
            <a:extLst>
              <a:ext uri="{FF2B5EF4-FFF2-40B4-BE49-F238E27FC236}">
                <a16:creationId xmlns:a16="http://schemas.microsoft.com/office/drawing/2014/main" id="{19E449F2-399A-42E4-B7CC-358B5395BB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6974" y="4278312"/>
            <a:ext cx="444500" cy="3937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335" name="Line 23">
            <a:extLst>
              <a:ext uri="{FF2B5EF4-FFF2-40B4-BE49-F238E27FC236}">
                <a16:creationId xmlns:a16="http://schemas.microsoft.com/office/drawing/2014/main" id="{E9D25B03-8ECA-4692-BAE7-A394B9601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43674" y="4354512"/>
            <a:ext cx="317500" cy="3937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336" name="Line 24">
            <a:extLst>
              <a:ext uri="{FF2B5EF4-FFF2-40B4-BE49-F238E27FC236}">
                <a16:creationId xmlns:a16="http://schemas.microsoft.com/office/drawing/2014/main" id="{8D039B39-2FDC-4EE0-BD3C-9904D36CD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4" y="3452812"/>
            <a:ext cx="292100" cy="3683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337" name="Line 25">
            <a:extLst>
              <a:ext uri="{FF2B5EF4-FFF2-40B4-BE49-F238E27FC236}">
                <a16:creationId xmlns:a16="http://schemas.microsoft.com/office/drawing/2014/main" id="{A8D98643-C3FB-410F-B8A8-DE9CDFC28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0274" y="3452812"/>
            <a:ext cx="88900" cy="3683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CDB6B9F2-0C59-497E-910C-43E146B658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29474" y="3452812"/>
            <a:ext cx="546100" cy="4445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9E0C-FDDD-4EA9-AE7E-7B22BD8B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0512862" cy="625474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3CB2F-436C-4E7D-9B76-989B928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3" y="1095395"/>
            <a:ext cx="4383412" cy="2409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E1DD7-311E-49F9-9BCB-581495A0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41" y="1095395"/>
            <a:ext cx="4547571" cy="2409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53461-0857-41F7-8142-3C0F0776C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92" y="3854453"/>
            <a:ext cx="454692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9CFA4-5558-41BC-AFAC-2106843FD29B}"/>
              </a:ext>
            </a:extLst>
          </p:cNvPr>
          <p:cNvSpPr txBox="1"/>
          <p:nvPr/>
        </p:nvSpPr>
        <p:spPr>
          <a:xfrm>
            <a:off x="4861893" y="1628795"/>
            <a:ext cx="2539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 with Residuals:</a:t>
            </a:r>
          </a:p>
          <a:p>
            <a:r>
              <a:rPr lang="en-US" sz="2400" b="1" dirty="0"/>
              <a:t>Heteroskedasticity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F0363-5C99-4FC1-9CEF-73288DBD9758}"/>
              </a:ext>
            </a:extLst>
          </p:cNvPr>
          <p:cNvSpPr txBox="1"/>
          <p:nvPr/>
        </p:nvSpPr>
        <p:spPr>
          <a:xfrm>
            <a:off x="7694613" y="4432321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Problem with Residuals</a:t>
            </a:r>
          </a:p>
        </p:txBody>
      </p:sp>
    </p:spTree>
    <p:extLst>
      <p:ext uri="{BB962C8B-B14F-4D97-AF65-F5344CB8AC3E}">
        <p14:creationId xmlns:p14="http://schemas.microsoft.com/office/powerpoint/2010/main" val="23384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548EF1-E633-4059-BA41-8D9C5773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EPI 809/Spring 2008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FA8684-3901-4209-B0A0-47D05537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F76A6-5790-41F7-B1A5-2FCE36DD9A96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91E3E4B5-7485-4966-9846-8FA3BB17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2" y="2051051"/>
            <a:ext cx="5945188" cy="3165475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1269" name="Object 3">
            <a:hlinkClick r:id="" action="ppaction://ole?verb=0"/>
            <a:extLst>
              <a:ext uri="{FF2B5EF4-FFF2-40B4-BE49-F238E27FC236}">
                <a16:creationId xmlns:a16="http://schemas.microsoft.com/office/drawing/2014/main" id="{67A0583F-F57E-4D68-B84A-D748AD8C2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015909"/>
              </p:ext>
            </p:extLst>
          </p:nvPr>
        </p:nvGraphicFramePr>
        <p:xfrm>
          <a:off x="2055812" y="1524000"/>
          <a:ext cx="66294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VISIO" r:id="rId4" imgW="3981585" imgH="2066835" progId="Visio.Drawing.4">
                  <p:embed/>
                </p:oleObj>
              </mc:Choice>
              <mc:Fallback>
                <p:oleObj name="VISIO" r:id="rId4" imgW="3981585" imgH="2066835" progId="Visio.Drawing.4">
                  <p:embed/>
                  <p:pic>
                    <p:nvPicPr>
                      <p:cNvPr id="11269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7A0583F-F57E-4D68-B84A-D748AD8C29E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2" y="1524000"/>
                        <a:ext cx="6629400" cy="3886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4">
            <a:extLst>
              <a:ext uri="{FF2B5EF4-FFF2-40B4-BE49-F238E27FC236}">
                <a16:creationId xmlns:a16="http://schemas.microsoft.com/office/drawing/2014/main" id="{2134779A-8E8B-44D0-BE7C-76D5D48B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altLang="en-US"/>
              <a:t>Linear Equations</a:t>
            </a:r>
          </a:p>
        </p:txBody>
      </p:sp>
      <p:graphicFrame>
        <p:nvGraphicFramePr>
          <p:cNvPr id="11271" name="Object 5">
            <a:hlinkClick r:id="" action="ppaction://ole?verb=0"/>
            <a:extLst>
              <a:ext uri="{FF2B5EF4-FFF2-40B4-BE49-F238E27FC236}">
                <a16:creationId xmlns:a16="http://schemas.microsoft.com/office/drawing/2014/main" id="{1B057700-D125-4D3A-AFD7-59B3D40522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808363"/>
              </p:ext>
            </p:extLst>
          </p:nvPr>
        </p:nvGraphicFramePr>
        <p:xfrm>
          <a:off x="7962862" y="2068772"/>
          <a:ext cx="1995488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ClipArt" r:id="rId6" imgW="4953000" imgH="6229350" progId="MS_ClipArt_Gallery.2">
                  <p:embed/>
                </p:oleObj>
              </mc:Choice>
              <mc:Fallback>
                <p:oleObj name="ClipArt" r:id="rId6" imgW="4953000" imgH="6229350" progId="MS_ClipArt_Gallery.2">
                  <p:embed/>
                  <p:pic>
                    <p:nvPicPr>
                      <p:cNvPr id="11271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B057700-D125-4D3A-AFD7-59B3D40522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2862" y="2068772"/>
                        <a:ext cx="1995488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Rectangle 8">
            <a:extLst>
              <a:ext uri="{FF2B5EF4-FFF2-40B4-BE49-F238E27FC236}">
                <a16:creationId xmlns:a16="http://schemas.microsoft.com/office/drawing/2014/main" id="{BB481B72-D06A-4B0B-AE62-500C2DF58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425" y="6191250"/>
            <a:ext cx="1659110" cy="24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solidFill>
                  <a:srgbClr val="CECECE"/>
                </a:solidFill>
              </a:rPr>
              <a:t>© 1984-1994 T/Maker Co.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F4DA1437-18F9-4447-9C1C-A07721B6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EPI 809/Spring 2008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BBACFB7-CBC6-44EF-8188-CB4B1F69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0E5D4-E3B3-441E-9559-585A96881B7D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768DA35-D9A9-4E4E-B83C-804F94F31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576" y="2879725"/>
            <a:ext cx="5657850" cy="29114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413" name="Line 3">
            <a:extLst>
              <a:ext uri="{FF2B5EF4-FFF2-40B4-BE49-F238E27FC236}">
                <a16:creationId xmlns:a16="http://schemas.microsoft.com/office/drawing/2014/main" id="{CC42AAE2-36AD-4E74-B689-829A91C75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162" y="3578226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Line 4">
            <a:extLst>
              <a:ext uri="{FF2B5EF4-FFF2-40B4-BE49-F238E27FC236}">
                <a16:creationId xmlns:a16="http://schemas.microsoft.com/office/drawing/2014/main" id="{FFFFADEA-B83D-4E31-9985-DD23100A7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6" y="496887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5">
            <a:extLst>
              <a:ext uri="{FF2B5EF4-FFF2-40B4-BE49-F238E27FC236}">
                <a16:creationId xmlns:a16="http://schemas.microsoft.com/office/drawing/2014/main" id="{0C367F03-6566-492A-9A69-064F4206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6" y="450215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6">
            <a:extLst>
              <a:ext uri="{FF2B5EF4-FFF2-40B4-BE49-F238E27FC236}">
                <a16:creationId xmlns:a16="http://schemas.microsoft.com/office/drawing/2014/main" id="{DDF8EB0F-D454-4E7D-AC6D-13366DAEA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6" y="403225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7">
            <a:extLst>
              <a:ext uri="{FF2B5EF4-FFF2-40B4-BE49-F238E27FC236}">
                <a16:creationId xmlns:a16="http://schemas.microsoft.com/office/drawing/2014/main" id="{2D8143D5-49EA-4764-B6BA-8FA3DA432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7326" y="356552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8">
            <a:extLst>
              <a:ext uri="{FF2B5EF4-FFF2-40B4-BE49-F238E27FC236}">
                <a16:creationId xmlns:a16="http://schemas.microsoft.com/office/drawing/2014/main" id="{9181BE4D-3ED9-4A94-B9CB-594492046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863" y="4968876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9">
            <a:extLst>
              <a:ext uri="{FF2B5EF4-FFF2-40B4-BE49-F238E27FC236}">
                <a16:creationId xmlns:a16="http://schemas.microsoft.com/office/drawing/2014/main" id="{FF7C474B-3A15-4796-A951-845ADD01E1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4162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Line 10">
            <a:extLst>
              <a:ext uri="{FF2B5EF4-FFF2-40B4-BE49-F238E27FC236}">
                <a16:creationId xmlns:a16="http://schemas.microsoft.com/office/drawing/2014/main" id="{BC3D2F97-D3D7-4336-8759-FFBBA896A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0287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11">
            <a:extLst>
              <a:ext uri="{FF2B5EF4-FFF2-40B4-BE49-F238E27FC236}">
                <a16:creationId xmlns:a16="http://schemas.microsoft.com/office/drawing/2014/main" id="{20E93038-BCFD-40FF-8B64-7FFD496DDD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2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2">
            <a:extLst>
              <a:ext uri="{FF2B5EF4-FFF2-40B4-BE49-F238E27FC236}">
                <a16:creationId xmlns:a16="http://schemas.microsoft.com/office/drawing/2014/main" id="{E228504E-A264-4DD6-8E6F-46D49E9273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Line 13">
            <a:extLst>
              <a:ext uri="{FF2B5EF4-FFF2-40B4-BE49-F238E27FC236}">
                <a16:creationId xmlns:a16="http://schemas.microsoft.com/office/drawing/2014/main" id="{8BA3A41A-7899-4F2F-BFF1-A7155CCEB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0725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14">
            <a:extLst>
              <a:ext uri="{FF2B5EF4-FFF2-40B4-BE49-F238E27FC236}">
                <a16:creationId xmlns:a16="http://schemas.microsoft.com/office/drawing/2014/main" id="{EB9C2461-A592-400C-B775-4A4958CE1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0500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Line 15">
            <a:extLst>
              <a:ext uri="{FF2B5EF4-FFF2-40B4-BE49-F238E27FC236}">
                <a16:creationId xmlns:a16="http://schemas.microsoft.com/office/drawing/2014/main" id="{FA1605C3-4DF2-4A92-803F-6D4038492F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55037" y="487362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Line 16">
            <a:extLst>
              <a:ext uri="{FF2B5EF4-FFF2-40B4-BE49-F238E27FC236}">
                <a16:creationId xmlns:a16="http://schemas.microsoft.com/office/drawing/2014/main" id="{C57D473F-6995-4621-8343-0B6DCC52B9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4162" y="484663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Line 17">
            <a:extLst>
              <a:ext uri="{FF2B5EF4-FFF2-40B4-BE49-F238E27FC236}">
                <a16:creationId xmlns:a16="http://schemas.microsoft.com/office/drawing/2014/main" id="{EE7B73C5-5D59-481B-B347-9893E238A1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2" y="484663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Line 18">
            <a:extLst>
              <a:ext uri="{FF2B5EF4-FFF2-40B4-BE49-F238E27FC236}">
                <a16:creationId xmlns:a16="http://schemas.microsoft.com/office/drawing/2014/main" id="{FDA0A90A-E897-4CC2-BEEA-15044F9525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0725" y="484663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Line 19">
            <a:extLst>
              <a:ext uri="{FF2B5EF4-FFF2-40B4-BE49-F238E27FC236}">
                <a16:creationId xmlns:a16="http://schemas.microsoft.com/office/drawing/2014/main" id="{CB6A72B9-B048-446A-84F8-E6CC8B31F0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55037" y="484663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Oval 20">
            <a:extLst>
              <a:ext uri="{FF2B5EF4-FFF2-40B4-BE49-F238E27FC236}">
                <a16:creationId xmlns:a16="http://schemas.microsoft.com/office/drawing/2014/main" id="{95534E2A-3A53-480F-B07E-1ED12921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0" y="4459288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1" name="Oval 21">
            <a:extLst>
              <a:ext uri="{FF2B5EF4-FFF2-40B4-BE49-F238E27FC236}">
                <a16:creationId xmlns:a16="http://schemas.microsoft.com/office/drawing/2014/main" id="{E3C39413-D2F4-480E-9514-068EE6664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4692651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2" name="Oval 22">
            <a:extLst>
              <a:ext uri="{FF2B5EF4-FFF2-40B4-BE49-F238E27FC236}">
                <a16:creationId xmlns:a16="http://schemas.microsoft.com/office/drawing/2014/main" id="{B65CBC4B-A103-4C15-A040-C1BFC68C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4410076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3" name="Oval 23">
            <a:extLst>
              <a:ext uri="{FF2B5EF4-FFF2-40B4-BE49-F238E27FC236}">
                <a16:creationId xmlns:a16="http://schemas.microsoft.com/office/drawing/2014/main" id="{8A78D232-6354-4CE8-B941-7BE559EE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3568701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4" name="Oval 24">
            <a:extLst>
              <a:ext uri="{FF2B5EF4-FFF2-40B4-BE49-F238E27FC236}">
                <a16:creationId xmlns:a16="http://schemas.microsoft.com/office/drawing/2014/main" id="{D61CA82A-3950-4ACB-B8D7-D1FDC9C30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7637" y="35226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5" name="Oval 25">
            <a:extLst>
              <a:ext uri="{FF2B5EF4-FFF2-40B4-BE49-F238E27FC236}">
                <a16:creationId xmlns:a16="http://schemas.microsoft.com/office/drawing/2014/main" id="{5C7A8062-731B-4CDB-A80C-E6D0CE46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3989389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6" name="Rectangle 26">
            <a:extLst>
              <a:ext uri="{FF2B5EF4-FFF2-40B4-BE49-F238E27FC236}">
                <a16:creationId xmlns:a16="http://schemas.microsoft.com/office/drawing/2014/main" id="{070C21A5-E7E8-4145-880D-6B7A22501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4729164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7437" name="Rectangle 27">
            <a:extLst>
              <a:ext uri="{FF2B5EF4-FFF2-40B4-BE49-F238E27FC236}">
                <a16:creationId xmlns:a16="http://schemas.microsoft.com/office/drawing/2014/main" id="{8DCBA976-3128-40F6-B658-F5F4E5DE4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426402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7438" name="Rectangle 28">
            <a:extLst>
              <a:ext uri="{FF2B5EF4-FFF2-40B4-BE49-F238E27FC236}">
                <a16:creationId xmlns:a16="http://schemas.microsoft.com/office/drawing/2014/main" id="{BD89765C-926F-4382-839B-569F00C2F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792539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7439" name="Rectangle 29">
            <a:extLst>
              <a:ext uri="{FF2B5EF4-FFF2-40B4-BE49-F238E27FC236}">
                <a16:creationId xmlns:a16="http://schemas.microsoft.com/office/drawing/2014/main" id="{8E657391-E5EB-4E5D-B1A3-74E4AED1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325814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7440" name="Rectangle 30">
            <a:extLst>
              <a:ext uri="{FF2B5EF4-FFF2-40B4-BE49-F238E27FC236}">
                <a16:creationId xmlns:a16="http://schemas.microsoft.com/office/drawing/2014/main" id="{5E2785E5-A0C7-469C-AC63-76903BDF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5245102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7441" name="Rectangle 31">
            <a:extLst>
              <a:ext uri="{FF2B5EF4-FFF2-40B4-BE49-F238E27FC236}">
                <a16:creationId xmlns:a16="http://schemas.microsoft.com/office/drawing/2014/main" id="{D380669B-7AB3-4230-B734-733338F79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487" y="524510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7442" name="Rectangle 32">
            <a:extLst>
              <a:ext uri="{FF2B5EF4-FFF2-40B4-BE49-F238E27FC236}">
                <a16:creationId xmlns:a16="http://schemas.microsoft.com/office/drawing/2014/main" id="{EB6016D0-5224-42ED-80E7-8E12E1B5E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524510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7443" name="Rectangle 33">
            <a:extLst>
              <a:ext uri="{FF2B5EF4-FFF2-40B4-BE49-F238E27FC236}">
                <a16:creationId xmlns:a16="http://schemas.microsoft.com/office/drawing/2014/main" id="{611EEDEF-73AE-4AA4-BE34-E6AB0F32E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524510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7444" name="Rectangle 34">
            <a:extLst>
              <a:ext uri="{FF2B5EF4-FFF2-40B4-BE49-F238E27FC236}">
                <a16:creationId xmlns:a16="http://schemas.microsoft.com/office/drawing/2014/main" id="{D94D6903-09AF-4715-9AEB-1CD3A6B75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4738689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7445" name="Rectangle 35">
            <a:extLst>
              <a:ext uri="{FF2B5EF4-FFF2-40B4-BE49-F238E27FC236}">
                <a16:creationId xmlns:a16="http://schemas.microsoft.com/office/drawing/2014/main" id="{9DFA3AE8-4BDE-4D76-A0F0-1E21A7834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662" y="3033714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79908" name="Rectangle 36">
            <a:extLst>
              <a:ext uri="{FF2B5EF4-FFF2-40B4-BE49-F238E27FC236}">
                <a16:creationId xmlns:a16="http://schemas.microsoft.com/office/drawing/2014/main" id="{4E179A4A-D562-43B3-822E-529BDCC61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altLang="en-US"/>
              <a:t>Scatter plot</a:t>
            </a:r>
          </a:p>
        </p:txBody>
      </p:sp>
      <p:sp>
        <p:nvSpPr>
          <p:cNvPr id="79909" name="Rectangle 37">
            <a:extLst>
              <a:ext uri="{FF2B5EF4-FFF2-40B4-BE49-F238E27FC236}">
                <a16:creationId xmlns:a16="http://schemas.microsoft.com/office/drawing/2014/main" id="{03ED6787-646E-42CD-B35A-264A403A6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4644" y="1561306"/>
            <a:ext cx="10512862" cy="43513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1.	Plot of All (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  <a:r>
              <a:rPr lang="en-US" altLang="en-US" i="1" dirty="0"/>
              <a:t>Y</a:t>
            </a:r>
            <a:r>
              <a:rPr lang="en-US" altLang="en-US" i="1" baseline="-25000" dirty="0"/>
              <a:t>i</a:t>
            </a:r>
            <a:r>
              <a:rPr lang="en-US" altLang="en-US" dirty="0"/>
              <a:t>) Pairs</a:t>
            </a:r>
          </a:p>
          <a:p>
            <a:pPr eaLnBrk="1" hangingPunct="1">
              <a:defRPr/>
            </a:pPr>
            <a:r>
              <a:rPr lang="en-US" altLang="en-US" dirty="0"/>
              <a:t>2.	Suggests How Well Model Will Fit</a:t>
            </a:r>
          </a:p>
        </p:txBody>
      </p:sp>
      <p:sp>
        <p:nvSpPr>
          <p:cNvPr id="17448" name="Oval 38">
            <a:extLst>
              <a:ext uri="{FF2B5EF4-FFF2-40B4-BE49-F238E27FC236}">
                <a16:creationId xmlns:a16="http://schemas.microsoft.com/office/drawing/2014/main" id="{F2FABB0F-DA38-48E1-8031-C8D589B36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2" y="46402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9" name="Oval 39">
            <a:extLst>
              <a:ext uri="{FF2B5EF4-FFF2-40B4-BE49-F238E27FC236}">
                <a16:creationId xmlns:a16="http://schemas.microsoft.com/office/drawing/2014/main" id="{7D2321E7-FCBD-4494-ACF5-CE51D2352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2" y="34210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50" name="Oval 40">
            <a:extLst>
              <a:ext uri="{FF2B5EF4-FFF2-40B4-BE49-F238E27FC236}">
                <a16:creationId xmlns:a16="http://schemas.microsoft.com/office/drawing/2014/main" id="{609E4D24-E127-4B46-A7D7-C0A7BF07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162" y="39544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51" name="Oval 41">
            <a:extLst>
              <a:ext uri="{FF2B5EF4-FFF2-40B4-BE49-F238E27FC236}">
                <a16:creationId xmlns:a16="http://schemas.microsoft.com/office/drawing/2014/main" id="{E38758E8-F618-474C-A05C-3A165DB64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2" y="34972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52" name="Oval 42">
            <a:extLst>
              <a:ext uri="{FF2B5EF4-FFF2-40B4-BE49-F238E27FC236}">
                <a16:creationId xmlns:a16="http://schemas.microsoft.com/office/drawing/2014/main" id="{2F869151-55FC-4C6D-BBD2-51B7C2F4E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2" y="44116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53" name="Oval 43">
            <a:extLst>
              <a:ext uri="{FF2B5EF4-FFF2-40B4-BE49-F238E27FC236}">
                <a16:creationId xmlns:a16="http://schemas.microsoft.com/office/drawing/2014/main" id="{E3E16BDD-7158-471A-AFFB-7B27A54D0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562" y="433546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>
            <a:extLst>
              <a:ext uri="{FF2B5EF4-FFF2-40B4-BE49-F238E27FC236}">
                <a16:creationId xmlns:a16="http://schemas.microsoft.com/office/drawing/2014/main" id="{1B2F599E-3075-4BBC-8547-DB3E09BA0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2" y="168645"/>
            <a:ext cx="7086600" cy="66464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/>
              <a:t>Fitting a Line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CB72F59-4C7D-4A8A-A31B-061FE7D7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752676"/>
            <a:ext cx="11693159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How would you draw a line through the points?   How do you determine which line ‘fits best’? </a:t>
            </a:r>
          </a:p>
        </p:txBody>
      </p:sp>
      <p:sp>
        <p:nvSpPr>
          <p:cNvPr id="81935" name="Rectangle 15">
            <a:extLst>
              <a:ext uri="{FF2B5EF4-FFF2-40B4-BE49-F238E27FC236}">
                <a16:creationId xmlns:a16="http://schemas.microsoft.com/office/drawing/2014/main" id="{B3807CE6-9C74-4181-9F1E-6B7038694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6" y="2320774"/>
            <a:ext cx="5657850" cy="29114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63" name="Line 16">
            <a:extLst>
              <a:ext uri="{FF2B5EF4-FFF2-40B4-BE49-F238E27FC236}">
                <a16:creationId xmlns:a16="http://schemas.microsoft.com/office/drawing/2014/main" id="{42B8A204-05B8-4ED3-B5A2-2E58595AB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8611" y="2979586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Line 17">
            <a:extLst>
              <a:ext uri="{FF2B5EF4-FFF2-40B4-BE49-F238E27FC236}">
                <a16:creationId xmlns:a16="http://schemas.microsoft.com/office/drawing/2014/main" id="{B0FBB720-6633-44F8-87CA-032A6E1D5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775" y="437023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18">
            <a:extLst>
              <a:ext uri="{FF2B5EF4-FFF2-40B4-BE49-F238E27FC236}">
                <a16:creationId xmlns:a16="http://schemas.microsoft.com/office/drawing/2014/main" id="{AB3FCA44-5443-4BFE-B30E-F3BC03B2A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775" y="390351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19">
            <a:extLst>
              <a:ext uri="{FF2B5EF4-FFF2-40B4-BE49-F238E27FC236}">
                <a16:creationId xmlns:a16="http://schemas.microsoft.com/office/drawing/2014/main" id="{56299DFB-EBD7-4917-8D6F-7790C2BA6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775" y="343361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20">
            <a:extLst>
              <a:ext uri="{FF2B5EF4-FFF2-40B4-BE49-F238E27FC236}">
                <a16:creationId xmlns:a16="http://schemas.microsoft.com/office/drawing/2014/main" id="{061C1C0F-E445-44FD-86A0-7D7D58128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775" y="296688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21">
            <a:extLst>
              <a:ext uri="{FF2B5EF4-FFF2-40B4-BE49-F238E27FC236}">
                <a16:creationId xmlns:a16="http://schemas.microsoft.com/office/drawing/2014/main" id="{C3F35F24-4279-4E86-B3AB-965DF18A9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1312" y="4370236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22">
            <a:extLst>
              <a:ext uri="{FF2B5EF4-FFF2-40B4-BE49-F238E27FC236}">
                <a16:creationId xmlns:a16="http://schemas.microsoft.com/office/drawing/2014/main" id="{C84792A2-7655-48C7-9D53-2C1F0E4AC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8611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Line 23">
            <a:extLst>
              <a:ext uri="{FF2B5EF4-FFF2-40B4-BE49-F238E27FC236}">
                <a16:creationId xmlns:a16="http://schemas.microsoft.com/office/drawing/2014/main" id="{8797FFDE-5BD8-4BF6-9A5D-FB4CFD415C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24736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24">
            <a:extLst>
              <a:ext uri="{FF2B5EF4-FFF2-40B4-BE49-F238E27FC236}">
                <a16:creationId xmlns:a16="http://schemas.microsoft.com/office/drawing/2014/main" id="{CB7100BA-8D7C-4BD1-AD17-8BCDA7D402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4511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25">
            <a:extLst>
              <a:ext uri="{FF2B5EF4-FFF2-40B4-BE49-F238E27FC236}">
                <a16:creationId xmlns:a16="http://schemas.microsoft.com/office/drawing/2014/main" id="{252D6C35-38DA-4F01-8326-F5285D7A3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9049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26">
            <a:extLst>
              <a:ext uri="{FF2B5EF4-FFF2-40B4-BE49-F238E27FC236}">
                <a16:creationId xmlns:a16="http://schemas.microsoft.com/office/drawing/2014/main" id="{E8BEBB89-8A0F-4134-83C4-E0141EB3C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5174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27">
            <a:extLst>
              <a:ext uri="{FF2B5EF4-FFF2-40B4-BE49-F238E27FC236}">
                <a16:creationId xmlns:a16="http://schemas.microsoft.com/office/drawing/2014/main" id="{4AC81B93-69A8-4A17-A041-5E9E9E3EF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94949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28">
            <a:extLst>
              <a:ext uri="{FF2B5EF4-FFF2-40B4-BE49-F238E27FC236}">
                <a16:creationId xmlns:a16="http://schemas.microsoft.com/office/drawing/2014/main" id="{BC183953-BE8A-41CD-A3DB-04DBA10908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9486" y="427498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29">
            <a:extLst>
              <a:ext uri="{FF2B5EF4-FFF2-40B4-BE49-F238E27FC236}">
                <a16:creationId xmlns:a16="http://schemas.microsoft.com/office/drawing/2014/main" id="{C12C3C1E-BB5F-4B2C-BC6A-A32010457C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8611" y="424799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Line 30">
            <a:extLst>
              <a:ext uri="{FF2B5EF4-FFF2-40B4-BE49-F238E27FC236}">
                <a16:creationId xmlns:a16="http://schemas.microsoft.com/office/drawing/2014/main" id="{FD255A42-E81F-4404-BB4C-8B22103EF6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4511" y="424799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31">
            <a:extLst>
              <a:ext uri="{FF2B5EF4-FFF2-40B4-BE49-F238E27FC236}">
                <a16:creationId xmlns:a16="http://schemas.microsoft.com/office/drawing/2014/main" id="{C8BA4DAC-7556-40EF-A2D9-317C4A1388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5174" y="424799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32">
            <a:extLst>
              <a:ext uri="{FF2B5EF4-FFF2-40B4-BE49-F238E27FC236}">
                <a16:creationId xmlns:a16="http://schemas.microsoft.com/office/drawing/2014/main" id="{72495CAC-7F7D-49AF-9EFB-9D1096D29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9486" y="424799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Oval 33">
            <a:extLst>
              <a:ext uri="{FF2B5EF4-FFF2-40B4-BE49-F238E27FC236}">
                <a16:creationId xmlns:a16="http://schemas.microsoft.com/office/drawing/2014/main" id="{A8DB5F2A-8839-4C2F-A050-ADC1A5E2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449" y="3860648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1" name="Oval 34">
            <a:extLst>
              <a:ext uri="{FF2B5EF4-FFF2-40B4-BE49-F238E27FC236}">
                <a16:creationId xmlns:a16="http://schemas.microsoft.com/office/drawing/2014/main" id="{76EC7859-D6CB-4FB7-BE6A-059988EA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324" y="4094011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2" name="Oval 35">
            <a:extLst>
              <a:ext uri="{FF2B5EF4-FFF2-40B4-BE49-F238E27FC236}">
                <a16:creationId xmlns:a16="http://schemas.microsoft.com/office/drawing/2014/main" id="{4834ECBB-34ED-4DFC-BC00-6C97A812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924" y="3811436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3" name="Oval 36">
            <a:extLst>
              <a:ext uri="{FF2B5EF4-FFF2-40B4-BE49-F238E27FC236}">
                <a16:creationId xmlns:a16="http://schemas.microsoft.com/office/drawing/2014/main" id="{ECD44A7B-3047-4656-95DF-3F2F162D8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12" y="2970061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4" name="Oval 37">
            <a:extLst>
              <a:ext uri="{FF2B5EF4-FFF2-40B4-BE49-F238E27FC236}">
                <a16:creationId xmlns:a16="http://schemas.microsoft.com/office/drawing/2014/main" id="{2CD40509-9B7F-4F57-A0AF-DB84DE9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086" y="292402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5" name="Oval 38">
            <a:extLst>
              <a:ext uri="{FF2B5EF4-FFF2-40B4-BE49-F238E27FC236}">
                <a16:creationId xmlns:a16="http://schemas.microsoft.com/office/drawing/2014/main" id="{4A3A0DAC-0CE1-44C6-A363-EE8FA929C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649" y="3390749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6" name="Rectangle 39">
            <a:extLst>
              <a:ext uri="{FF2B5EF4-FFF2-40B4-BE49-F238E27FC236}">
                <a16:creationId xmlns:a16="http://schemas.microsoft.com/office/drawing/2014/main" id="{E14211EF-3370-45F3-A6AB-84ABEA9F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49" y="4130524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9487" name="Rectangle 40">
            <a:extLst>
              <a:ext uri="{FF2B5EF4-FFF2-40B4-BE49-F238E27FC236}">
                <a16:creationId xmlns:a16="http://schemas.microsoft.com/office/drawing/2014/main" id="{433589B1-7586-4B7A-8B05-03A873E5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1" y="366538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9488" name="Rectangle 41">
            <a:extLst>
              <a:ext uri="{FF2B5EF4-FFF2-40B4-BE49-F238E27FC236}">
                <a16:creationId xmlns:a16="http://schemas.microsoft.com/office/drawing/2014/main" id="{1AA51EDC-D47B-42EB-A12D-141C9F101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1" y="3193899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9489" name="Rectangle 42">
            <a:extLst>
              <a:ext uri="{FF2B5EF4-FFF2-40B4-BE49-F238E27FC236}">
                <a16:creationId xmlns:a16="http://schemas.microsoft.com/office/drawing/2014/main" id="{12006BF2-4989-4E17-961A-C1DE8E273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1" y="2727174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9490" name="Rectangle 43">
            <a:extLst>
              <a:ext uri="{FF2B5EF4-FFF2-40B4-BE49-F238E27FC236}">
                <a16:creationId xmlns:a16="http://schemas.microsoft.com/office/drawing/2014/main" id="{8659CE22-AA24-4C79-B6ED-754E27A79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74" y="4646462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9491" name="Rectangle 44">
            <a:extLst>
              <a:ext uri="{FF2B5EF4-FFF2-40B4-BE49-F238E27FC236}">
                <a16:creationId xmlns:a16="http://schemas.microsoft.com/office/drawing/2014/main" id="{BC85C9A7-9083-43E8-BD26-6109EDCF6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936" y="464646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 dirty="0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9492" name="Rectangle 45">
            <a:extLst>
              <a:ext uri="{FF2B5EF4-FFF2-40B4-BE49-F238E27FC236}">
                <a16:creationId xmlns:a16="http://schemas.microsoft.com/office/drawing/2014/main" id="{D2F8E252-B185-4D02-A30D-F40865AA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599" y="464646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9493" name="Rectangle 46">
            <a:extLst>
              <a:ext uri="{FF2B5EF4-FFF2-40B4-BE49-F238E27FC236}">
                <a16:creationId xmlns:a16="http://schemas.microsoft.com/office/drawing/2014/main" id="{9D834D07-BE1F-428C-B03C-9F7EABA58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499" y="464646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9494" name="Rectangle 47">
            <a:extLst>
              <a:ext uri="{FF2B5EF4-FFF2-40B4-BE49-F238E27FC236}">
                <a16:creationId xmlns:a16="http://schemas.microsoft.com/office/drawing/2014/main" id="{198EF40B-4D12-4AB9-AC95-CBD33DB5E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3299" y="4140049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9495" name="Rectangle 48">
            <a:extLst>
              <a:ext uri="{FF2B5EF4-FFF2-40B4-BE49-F238E27FC236}">
                <a16:creationId xmlns:a16="http://schemas.microsoft.com/office/drawing/2014/main" id="{6B31386A-604C-4761-BCA3-609DE8970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111" y="2435074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9496" name="Oval 49">
            <a:extLst>
              <a:ext uri="{FF2B5EF4-FFF2-40B4-BE49-F238E27FC236}">
                <a16:creationId xmlns:a16="http://schemas.microsoft.com/office/drawing/2014/main" id="{F818573C-1772-41D5-BFAF-3A3B46DC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611" y="40416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7" name="Oval 50">
            <a:extLst>
              <a:ext uri="{FF2B5EF4-FFF2-40B4-BE49-F238E27FC236}">
                <a16:creationId xmlns:a16="http://schemas.microsoft.com/office/drawing/2014/main" id="{B879CFE4-88E6-4834-8054-5742114E9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411" y="28224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8" name="Oval 51">
            <a:extLst>
              <a:ext uri="{FF2B5EF4-FFF2-40B4-BE49-F238E27FC236}">
                <a16:creationId xmlns:a16="http://schemas.microsoft.com/office/drawing/2014/main" id="{881DE534-09C8-4F8D-96A7-E9331185F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5611" y="33558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9" name="Oval 52">
            <a:extLst>
              <a:ext uri="{FF2B5EF4-FFF2-40B4-BE49-F238E27FC236}">
                <a16:creationId xmlns:a16="http://schemas.microsoft.com/office/drawing/2014/main" id="{CB12D9EA-F695-4454-8855-FDE5589DC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411" y="28986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0" name="Oval 53">
            <a:extLst>
              <a:ext uri="{FF2B5EF4-FFF2-40B4-BE49-F238E27FC236}">
                <a16:creationId xmlns:a16="http://schemas.microsoft.com/office/drawing/2014/main" id="{A572E052-75B7-47C0-B27C-760158C77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611" y="38130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1" name="Oval 54">
            <a:extLst>
              <a:ext uri="{FF2B5EF4-FFF2-40B4-BE49-F238E27FC236}">
                <a16:creationId xmlns:a16="http://schemas.microsoft.com/office/drawing/2014/main" id="{58F31141-7FAE-41C9-82C5-4B52003F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011" y="373682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2" name="Line 55">
            <a:extLst>
              <a:ext uri="{FF2B5EF4-FFF2-40B4-BE49-F238E27FC236}">
                <a16:creationId xmlns:a16="http://schemas.microsoft.com/office/drawing/2014/main" id="{B780F720-C786-41B5-9C9B-2869C0E762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7661" y="2819248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28F7E52C-7C02-45C2-AF87-0B29ED690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211" y="2320774"/>
            <a:ext cx="5657850" cy="29114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endParaRPr lang="en-US" altLang="en-US"/>
          </a:p>
        </p:txBody>
      </p:sp>
      <p:sp>
        <p:nvSpPr>
          <p:cNvPr id="49" name="Line 15">
            <a:extLst>
              <a:ext uri="{FF2B5EF4-FFF2-40B4-BE49-F238E27FC236}">
                <a16:creationId xmlns:a16="http://schemas.microsoft.com/office/drawing/2014/main" id="{42DF636D-8F0E-4F8B-ABD0-37D88376F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3161" y="3090711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6">
            <a:extLst>
              <a:ext uri="{FF2B5EF4-FFF2-40B4-BE49-F238E27FC236}">
                <a16:creationId xmlns:a16="http://schemas.microsoft.com/office/drawing/2014/main" id="{2554B5F0-663A-487D-BD2B-E7B3F0AC1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6325" y="448136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7">
            <a:extLst>
              <a:ext uri="{FF2B5EF4-FFF2-40B4-BE49-F238E27FC236}">
                <a16:creationId xmlns:a16="http://schemas.microsoft.com/office/drawing/2014/main" id="{A07E3E01-94D5-43A5-9E03-853E925E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6325" y="401463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18">
            <a:extLst>
              <a:ext uri="{FF2B5EF4-FFF2-40B4-BE49-F238E27FC236}">
                <a16:creationId xmlns:a16="http://schemas.microsoft.com/office/drawing/2014/main" id="{49BAEE81-B4B7-43C8-A923-D543A85BB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6325" y="354473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19">
            <a:extLst>
              <a:ext uri="{FF2B5EF4-FFF2-40B4-BE49-F238E27FC236}">
                <a16:creationId xmlns:a16="http://schemas.microsoft.com/office/drawing/2014/main" id="{9D32AAD4-B0E8-42CB-AA6C-F40197F0B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6325" y="307801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20">
            <a:extLst>
              <a:ext uri="{FF2B5EF4-FFF2-40B4-BE49-F238E27FC236}">
                <a16:creationId xmlns:a16="http://schemas.microsoft.com/office/drawing/2014/main" id="{CCCCD716-B3B6-4FE7-9493-42EFEE326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5862" y="4481361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21">
            <a:extLst>
              <a:ext uri="{FF2B5EF4-FFF2-40B4-BE49-F238E27FC236}">
                <a16:creationId xmlns:a16="http://schemas.microsoft.com/office/drawing/2014/main" id="{3C7ECDBC-E333-4565-8F9C-9DE08BC0E2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3161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22">
            <a:extLst>
              <a:ext uri="{FF2B5EF4-FFF2-40B4-BE49-F238E27FC236}">
                <a16:creationId xmlns:a16="http://schemas.microsoft.com/office/drawing/2014/main" id="{DA315E3F-06BC-43D0-B489-07763BD278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9286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23">
            <a:extLst>
              <a:ext uri="{FF2B5EF4-FFF2-40B4-BE49-F238E27FC236}">
                <a16:creationId xmlns:a16="http://schemas.microsoft.com/office/drawing/2014/main" id="{EBD06D4E-D21F-4092-B334-5A8FC1B39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9061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24">
            <a:extLst>
              <a:ext uri="{FF2B5EF4-FFF2-40B4-BE49-F238E27FC236}">
                <a16:creationId xmlns:a16="http://schemas.microsoft.com/office/drawing/2014/main" id="{23131356-419A-4871-A0AF-C29B29EC4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33599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25">
            <a:extLst>
              <a:ext uri="{FF2B5EF4-FFF2-40B4-BE49-F238E27FC236}">
                <a16:creationId xmlns:a16="http://schemas.microsoft.com/office/drawing/2014/main" id="{9F526B5E-6B7A-4DE7-B772-1D7AD21F0B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9724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26">
            <a:extLst>
              <a:ext uri="{FF2B5EF4-FFF2-40B4-BE49-F238E27FC236}">
                <a16:creationId xmlns:a16="http://schemas.microsoft.com/office/drawing/2014/main" id="{65EC8C71-C9B1-4476-B2CD-5B7251A10E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19499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A4CA6C7D-887F-4B9F-A433-E14CAA8E22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64036" y="4386111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28">
            <a:extLst>
              <a:ext uri="{FF2B5EF4-FFF2-40B4-BE49-F238E27FC236}">
                <a16:creationId xmlns:a16="http://schemas.microsoft.com/office/drawing/2014/main" id="{B55B05B1-CD0E-457D-A852-9DE411F60B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3161" y="4359124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29">
            <a:extLst>
              <a:ext uri="{FF2B5EF4-FFF2-40B4-BE49-F238E27FC236}">
                <a16:creationId xmlns:a16="http://schemas.microsoft.com/office/drawing/2014/main" id="{A00192D1-B98B-4B8E-8113-293E71917F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9061" y="4359124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30">
            <a:extLst>
              <a:ext uri="{FF2B5EF4-FFF2-40B4-BE49-F238E27FC236}">
                <a16:creationId xmlns:a16="http://schemas.microsoft.com/office/drawing/2014/main" id="{22AA2671-8C2B-4610-AE3C-C88EEB59A1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9724" y="4359124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1">
            <a:extLst>
              <a:ext uri="{FF2B5EF4-FFF2-40B4-BE49-F238E27FC236}">
                <a16:creationId xmlns:a16="http://schemas.microsoft.com/office/drawing/2014/main" id="{3B6CD332-CF63-4B4D-9966-A4C01010F5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64036" y="4359124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32">
            <a:extLst>
              <a:ext uri="{FF2B5EF4-FFF2-40B4-BE49-F238E27FC236}">
                <a16:creationId xmlns:a16="http://schemas.microsoft.com/office/drawing/2014/main" id="{918D63AF-0901-4F44-9088-419C9E54C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9999" y="3971773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" name="Oval 33">
            <a:extLst>
              <a:ext uri="{FF2B5EF4-FFF2-40B4-BE49-F238E27FC236}">
                <a16:creationId xmlns:a16="http://schemas.microsoft.com/office/drawing/2014/main" id="{1B5442D6-048F-4467-905C-5CC964393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874" y="4205136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Oval 34">
            <a:extLst>
              <a:ext uri="{FF2B5EF4-FFF2-40B4-BE49-F238E27FC236}">
                <a16:creationId xmlns:a16="http://schemas.microsoft.com/office/drawing/2014/main" id="{2C22F3DB-F63B-4A37-BE89-B4A94715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474" y="3922561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" name="Oval 35">
            <a:extLst>
              <a:ext uri="{FF2B5EF4-FFF2-40B4-BE49-F238E27FC236}">
                <a16:creationId xmlns:a16="http://schemas.microsoft.com/office/drawing/2014/main" id="{2F5A4C8B-9ADD-47CF-91FC-5A7BCE5AE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862" y="3081186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" name="Oval 36">
            <a:extLst>
              <a:ext uri="{FF2B5EF4-FFF2-40B4-BE49-F238E27FC236}">
                <a16:creationId xmlns:a16="http://schemas.microsoft.com/office/drawing/2014/main" id="{8E0EF0C6-8C37-44C2-A7D4-DF056B7E3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636" y="3035148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" name="Oval 37">
            <a:extLst>
              <a:ext uri="{FF2B5EF4-FFF2-40B4-BE49-F238E27FC236}">
                <a16:creationId xmlns:a16="http://schemas.microsoft.com/office/drawing/2014/main" id="{22E4CF4B-FF39-4FC4-83A5-53B495C4E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199" y="3501874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CE16AEDE-3D76-4C13-9E25-DFE90F00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99" y="4241649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3" name="Rectangle 39">
            <a:extLst>
              <a:ext uri="{FF2B5EF4-FFF2-40B4-BE49-F238E27FC236}">
                <a16:creationId xmlns:a16="http://schemas.microsoft.com/office/drawing/2014/main" id="{9B5A4DE4-9FCD-441B-BD38-7F8B3BA31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211" y="377651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4" name="Rectangle 40">
            <a:extLst>
              <a:ext uri="{FF2B5EF4-FFF2-40B4-BE49-F238E27FC236}">
                <a16:creationId xmlns:a16="http://schemas.microsoft.com/office/drawing/2014/main" id="{FE8D1D1B-CFE0-4B6B-9A59-15AAA376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211" y="3305024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5" name="Rectangle 41">
            <a:extLst>
              <a:ext uri="{FF2B5EF4-FFF2-40B4-BE49-F238E27FC236}">
                <a16:creationId xmlns:a16="http://schemas.microsoft.com/office/drawing/2014/main" id="{9068B96B-1E26-4A26-A5A1-259B25B8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211" y="2838299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6" name="Rectangle 42">
            <a:extLst>
              <a:ext uri="{FF2B5EF4-FFF2-40B4-BE49-F238E27FC236}">
                <a16:creationId xmlns:a16="http://schemas.microsoft.com/office/drawing/2014/main" id="{2FB1270D-0143-4E44-8417-1C556107C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424" y="4757587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7" name="Rectangle 43">
            <a:extLst>
              <a:ext uri="{FF2B5EF4-FFF2-40B4-BE49-F238E27FC236}">
                <a16:creationId xmlns:a16="http://schemas.microsoft.com/office/drawing/2014/main" id="{0F24D59E-C744-409E-A8F7-599E672EE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486" y="475758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8" name="Rectangle 44">
            <a:extLst>
              <a:ext uri="{FF2B5EF4-FFF2-40B4-BE49-F238E27FC236}">
                <a16:creationId xmlns:a16="http://schemas.microsoft.com/office/drawing/2014/main" id="{44B2636C-3263-4414-B693-EC9005E1C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149" y="475758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" name="Rectangle 45">
            <a:extLst>
              <a:ext uri="{FF2B5EF4-FFF2-40B4-BE49-F238E27FC236}">
                <a16:creationId xmlns:a16="http://schemas.microsoft.com/office/drawing/2014/main" id="{AF9097CF-C8D8-48B9-885C-FF3A1D9CF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3049" y="475758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0" name="Rectangle 46">
            <a:extLst>
              <a:ext uri="{FF2B5EF4-FFF2-40B4-BE49-F238E27FC236}">
                <a16:creationId xmlns:a16="http://schemas.microsoft.com/office/drawing/2014/main" id="{064DE99F-06EF-40B3-94AD-80037825A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7849" y="4251174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" name="Rectangle 47">
            <a:extLst>
              <a:ext uri="{FF2B5EF4-FFF2-40B4-BE49-F238E27FC236}">
                <a16:creationId xmlns:a16="http://schemas.microsoft.com/office/drawing/2014/main" id="{1C1E5135-8BB1-44C0-903F-3F628655A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661" y="2546199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2" name="Oval 48">
            <a:extLst>
              <a:ext uri="{FF2B5EF4-FFF2-40B4-BE49-F238E27FC236}">
                <a16:creationId xmlns:a16="http://schemas.microsoft.com/office/drawing/2014/main" id="{8F58BEF9-0213-47F0-8B8E-09978FE71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161" y="41527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769FD62C-D757-4066-BF08-5F396501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9961" y="29335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4" name="Oval 50">
            <a:extLst>
              <a:ext uri="{FF2B5EF4-FFF2-40B4-BE49-F238E27FC236}">
                <a16:creationId xmlns:a16="http://schemas.microsoft.com/office/drawing/2014/main" id="{1D344DC7-24DA-4B5C-B949-3D6E28CDD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161" y="34669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" name="Oval 51">
            <a:extLst>
              <a:ext uri="{FF2B5EF4-FFF2-40B4-BE49-F238E27FC236}">
                <a16:creationId xmlns:a16="http://schemas.microsoft.com/office/drawing/2014/main" id="{81C5DD62-DD1A-40CE-A0ED-35C1F025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961" y="30097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" name="Oval 52">
            <a:extLst>
              <a:ext uri="{FF2B5EF4-FFF2-40B4-BE49-F238E27FC236}">
                <a16:creationId xmlns:a16="http://schemas.microsoft.com/office/drawing/2014/main" id="{5AA8CAF0-963B-4F49-BE1B-931A61B0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161" y="39241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" name="Oval 53">
            <a:extLst>
              <a:ext uri="{FF2B5EF4-FFF2-40B4-BE49-F238E27FC236}">
                <a16:creationId xmlns:a16="http://schemas.microsoft.com/office/drawing/2014/main" id="{B76D6B82-3A74-4C0F-9F92-5CB8F804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561" y="3847948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" name="Line 55">
            <a:extLst>
              <a:ext uri="{FF2B5EF4-FFF2-40B4-BE49-F238E27FC236}">
                <a16:creationId xmlns:a16="http://schemas.microsoft.com/office/drawing/2014/main" id="{D1BEF993-AFFA-4C13-AE48-78CB315C2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2211" y="3387573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56">
            <a:extLst>
              <a:ext uri="{FF2B5EF4-FFF2-40B4-BE49-F238E27FC236}">
                <a16:creationId xmlns:a16="http://schemas.microsoft.com/office/drawing/2014/main" id="{C1ED8030-CC1F-4F6D-913C-9BE193AC2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8411" y="2625573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Text Box 58">
            <a:extLst>
              <a:ext uri="{FF2B5EF4-FFF2-40B4-BE49-F238E27FC236}">
                <a16:creationId xmlns:a16="http://schemas.microsoft.com/office/drawing/2014/main" id="{4120ED06-1CD8-4DB7-8DE2-3AA69A0C5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0211" y="2244574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Slope changed</a:t>
            </a:r>
          </a:p>
        </p:txBody>
      </p:sp>
      <p:sp>
        <p:nvSpPr>
          <p:cNvPr id="91" name="Text Box 59">
            <a:extLst>
              <a:ext uri="{FF2B5EF4-FFF2-40B4-BE49-F238E27FC236}">
                <a16:creationId xmlns:a16="http://schemas.microsoft.com/office/drawing/2014/main" id="{4D2FAE8A-AAC3-4EF3-A72A-272F7D016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737" y="5152575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Intercept unchanged</a:t>
            </a:r>
          </a:p>
        </p:txBody>
      </p:sp>
      <p:sp>
        <p:nvSpPr>
          <p:cNvPr id="92" name="Line 60">
            <a:extLst>
              <a:ext uri="{FF2B5EF4-FFF2-40B4-BE49-F238E27FC236}">
                <a16:creationId xmlns:a16="http://schemas.microsoft.com/office/drawing/2014/main" id="{3E045CA6-6C5A-4F8B-9553-BE9C4ED7C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2211" y="4378173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62">
            <a:extLst>
              <a:ext uri="{FF2B5EF4-FFF2-40B4-BE49-F238E27FC236}">
                <a16:creationId xmlns:a16="http://schemas.microsoft.com/office/drawing/2014/main" id="{51B37D39-A316-46B6-A3C8-BABBB9B52C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1521" y="4454372"/>
            <a:ext cx="344489" cy="7238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63">
            <a:extLst>
              <a:ext uri="{FF2B5EF4-FFF2-40B4-BE49-F238E27FC236}">
                <a16:creationId xmlns:a16="http://schemas.microsoft.com/office/drawing/2014/main" id="{D7C82856-13F4-4BA9-9687-4ABFD8522E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2211" y="2930373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>
            <a:extLst>
              <a:ext uri="{FF2B5EF4-FFF2-40B4-BE49-F238E27FC236}">
                <a16:creationId xmlns:a16="http://schemas.microsoft.com/office/drawing/2014/main" id="{1B2F599E-3075-4BBC-8547-DB3E09BA0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2" y="168645"/>
            <a:ext cx="7086600" cy="66464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/>
              <a:t>Fitting a Line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CB72F59-4C7D-4A8A-A31B-061FE7D7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752676"/>
            <a:ext cx="11693159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How would you draw a line through the points?   How do you determine which line ‘fits best’? </a:t>
            </a:r>
          </a:p>
        </p:txBody>
      </p:sp>
      <p:sp>
        <p:nvSpPr>
          <p:cNvPr id="95" name="Rectangle 55">
            <a:extLst>
              <a:ext uri="{FF2B5EF4-FFF2-40B4-BE49-F238E27FC236}">
                <a16:creationId xmlns:a16="http://schemas.microsoft.com/office/drawing/2014/main" id="{943DD143-1E52-49E4-B2DB-E072A0D71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2165139"/>
            <a:ext cx="5657850" cy="29114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endParaRPr lang="en-US" altLang="en-US"/>
          </a:p>
        </p:txBody>
      </p:sp>
      <p:sp>
        <p:nvSpPr>
          <p:cNvPr id="96" name="Line 56">
            <a:extLst>
              <a:ext uri="{FF2B5EF4-FFF2-40B4-BE49-F238E27FC236}">
                <a16:creationId xmlns:a16="http://schemas.microsoft.com/office/drawing/2014/main" id="{0A5CAA50-59F5-4E31-9583-2CF0D1C82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7852" y="2935076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DB61EB6C-4515-4C29-84DE-4FB8C73C3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016" y="432572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58">
            <a:extLst>
              <a:ext uri="{FF2B5EF4-FFF2-40B4-BE49-F238E27FC236}">
                <a16:creationId xmlns:a16="http://schemas.microsoft.com/office/drawing/2014/main" id="{429DFB09-8DA8-4F8A-976C-AA6EE87F5A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016" y="385900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9">
            <a:extLst>
              <a:ext uri="{FF2B5EF4-FFF2-40B4-BE49-F238E27FC236}">
                <a16:creationId xmlns:a16="http://schemas.microsoft.com/office/drawing/2014/main" id="{19A16734-BF38-45D1-ABEF-A6D1E2DCC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016" y="3389101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60">
            <a:extLst>
              <a:ext uri="{FF2B5EF4-FFF2-40B4-BE49-F238E27FC236}">
                <a16:creationId xmlns:a16="http://schemas.microsoft.com/office/drawing/2014/main" id="{5D8D1989-C3AA-4C75-94A0-BF60F2410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016" y="2922376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61">
            <a:extLst>
              <a:ext uri="{FF2B5EF4-FFF2-40B4-BE49-F238E27FC236}">
                <a16:creationId xmlns:a16="http://schemas.microsoft.com/office/drawing/2014/main" id="{8BE9C4B9-5B75-48DC-8725-C53946617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0553" y="4325726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6575FF4A-6716-4AA8-8762-E5E5C137AE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7852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63">
            <a:extLst>
              <a:ext uri="{FF2B5EF4-FFF2-40B4-BE49-F238E27FC236}">
                <a16:creationId xmlns:a16="http://schemas.microsoft.com/office/drawing/2014/main" id="{A48CB57D-69FA-4805-9669-9CF902AA76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13977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64">
            <a:extLst>
              <a:ext uri="{FF2B5EF4-FFF2-40B4-BE49-F238E27FC236}">
                <a16:creationId xmlns:a16="http://schemas.microsoft.com/office/drawing/2014/main" id="{9CCFFEA4-E46A-42EC-ABFD-5776699430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3752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65">
            <a:extLst>
              <a:ext uri="{FF2B5EF4-FFF2-40B4-BE49-F238E27FC236}">
                <a16:creationId xmlns:a16="http://schemas.microsoft.com/office/drawing/2014/main" id="{0301F6C8-3C4D-4278-B51B-33A36315FA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98290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CC0AB5BD-9149-45A7-8AC8-E584391518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4415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67">
            <a:extLst>
              <a:ext uri="{FF2B5EF4-FFF2-40B4-BE49-F238E27FC236}">
                <a16:creationId xmlns:a16="http://schemas.microsoft.com/office/drawing/2014/main" id="{1D8ACE0D-502B-4270-B7FA-0AD2A0A567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4190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68">
            <a:extLst>
              <a:ext uri="{FF2B5EF4-FFF2-40B4-BE49-F238E27FC236}">
                <a16:creationId xmlns:a16="http://schemas.microsoft.com/office/drawing/2014/main" id="{CDD473EA-4757-425A-8CA7-122910339F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8727" y="4230476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69">
            <a:extLst>
              <a:ext uri="{FF2B5EF4-FFF2-40B4-BE49-F238E27FC236}">
                <a16:creationId xmlns:a16="http://schemas.microsoft.com/office/drawing/2014/main" id="{8B3A5DDC-6597-4284-B940-3FDFC7E01F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7852" y="420348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70">
            <a:extLst>
              <a:ext uri="{FF2B5EF4-FFF2-40B4-BE49-F238E27FC236}">
                <a16:creationId xmlns:a16="http://schemas.microsoft.com/office/drawing/2014/main" id="{96B0D0A1-C627-451A-B81E-AFB7E01EF1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3752" y="420348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Line 71">
            <a:extLst>
              <a:ext uri="{FF2B5EF4-FFF2-40B4-BE49-F238E27FC236}">
                <a16:creationId xmlns:a16="http://schemas.microsoft.com/office/drawing/2014/main" id="{EAD1F568-DD06-40AE-95FC-A321410EE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4415" y="420348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72">
            <a:extLst>
              <a:ext uri="{FF2B5EF4-FFF2-40B4-BE49-F238E27FC236}">
                <a16:creationId xmlns:a16="http://schemas.microsoft.com/office/drawing/2014/main" id="{3A5931EF-BC2A-4F97-B4CC-FD2C625C09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8727" y="4203489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Oval 73">
            <a:extLst>
              <a:ext uri="{FF2B5EF4-FFF2-40B4-BE49-F238E27FC236}">
                <a16:creationId xmlns:a16="http://schemas.microsoft.com/office/drawing/2014/main" id="{7EA6ACFD-FC56-4D5F-89FC-5F2D6844A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690" y="3816138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4" name="Oval 74">
            <a:extLst>
              <a:ext uri="{FF2B5EF4-FFF2-40B4-BE49-F238E27FC236}">
                <a16:creationId xmlns:a16="http://schemas.microsoft.com/office/drawing/2014/main" id="{B217C6A5-F5EB-4B97-ABDD-554DCB0C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565" y="4049501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5" name="Oval 75">
            <a:extLst>
              <a:ext uri="{FF2B5EF4-FFF2-40B4-BE49-F238E27FC236}">
                <a16:creationId xmlns:a16="http://schemas.microsoft.com/office/drawing/2014/main" id="{C5A11CDC-9CFD-4505-81F7-135F27A3A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165" y="3766926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6" name="Oval 76">
            <a:extLst>
              <a:ext uri="{FF2B5EF4-FFF2-40B4-BE49-F238E27FC236}">
                <a16:creationId xmlns:a16="http://schemas.microsoft.com/office/drawing/2014/main" id="{2DA67B23-9D7C-4844-A23F-148FF440B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553" y="2925551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7" name="Oval 77">
            <a:extLst>
              <a:ext uri="{FF2B5EF4-FFF2-40B4-BE49-F238E27FC236}">
                <a16:creationId xmlns:a16="http://schemas.microsoft.com/office/drawing/2014/main" id="{C7CA28A8-D125-4BD7-BDD9-3E9338593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327" y="287951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" name="Oval 78">
            <a:extLst>
              <a:ext uri="{FF2B5EF4-FFF2-40B4-BE49-F238E27FC236}">
                <a16:creationId xmlns:a16="http://schemas.microsoft.com/office/drawing/2014/main" id="{2F516733-4265-40FC-B28A-0B4ECB7BA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890" y="3346239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" name="Rectangle 79">
            <a:extLst>
              <a:ext uri="{FF2B5EF4-FFF2-40B4-BE49-F238E27FC236}">
                <a16:creationId xmlns:a16="http://schemas.microsoft.com/office/drawing/2014/main" id="{75F9FC83-C4AF-44E9-BFC5-5183194FC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90" y="4086014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20" name="Rectangle 80">
            <a:extLst>
              <a:ext uri="{FF2B5EF4-FFF2-40B4-BE49-F238E27FC236}">
                <a16:creationId xmlns:a16="http://schemas.microsoft.com/office/drawing/2014/main" id="{D6CF3A6E-7535-47FF-9FE8-2E52C8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3620877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21" name="Rectangle 81">
            <a:extLst>
              <a:ext uri="{FF2B5EF4-FFF2-40B4-BE49-F238E27FC236}">
                <a16:creationId xmlns:a16="http://schemas.microsoft.com/office/drawing/2014/main" id="{9C7AC1C6-9085-43DA-B6E6-DF6BAEB7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3149389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22" name="Rectangle 82">
            <a:extLst>
              <a:ext uri="{FF2B5EF4-FFF2-40B4-BE49-F238E27FC236}">
                <a16:creationId xmlns:a16="http://schemas.microsoft.com/office/drawing/2014/main" id="{20BBB1C1-1B00-45D5-AE93-B80A1AFCB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2" y="2682664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23" name="Rectangle 83">
            <a:extLst>
              <a:ext uri="{FF2B5EF4-FFF2-40B4-BE49-F238E27FC236}">
                <a16:creationId xmlns:a16="http://schemas.microsoft.com/office/drawing/2014/main" id="{DCEF98DD-B8EE-473F-A59F-D3B5AFFA7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15" y="4601952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24" name="Rectangle 84">
            <a:extLst>
              <a:ext uri="{FF2B5EF4-FFF2-40B4-BE49-F238E27FC236}">
                <a16:creationId xmlns:a16="http://schemas.microsoft.com/office/drawing/2014/main" id="{BA9B1BBC-6C46-4EAC-A4B3-403AA1621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177" y="460195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25" name="Rectangle 85">
            <a:extLst>
              <a:ext uri="{FF2B5EF4-FFF2-40B4-BE49-F238E27FC236}">
                <a16:creationId xmlns:a16="http://schemas.microsoft.com/office/drawing/2014/main" id="{4B0622E3-DF82-42E6-8D3D-A795F3D96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840" y="460195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26" name="Rectangle 86">
            <a:extLst>
              <a:ext uri="{FF2B5EF4-FFF2-40B4-BE49-F238E27FC236}">
                <a16:creationId xmlns:a16="http://schemas.microsoft.com/office/drawing/2014/main" id="{5F142ED7-D557-41C9-9689-43CF08E73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740" y="4601952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27" name="Rectangle 87">
            <a:extLst>
              <a:ext uri="{FF2B5EF4-FFF2-40B4-BE49-F238E27FC236}">
                <a16:creationId xmlns:a16="http://schemas.microsoft.com/office/drawing/2014/main" id="{4BAAC8BE-13A7-4132-855D-24688DF6C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540" y="4095539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28" name="Rectangle 88">
            <a:extLst>
              <a:ext uri="{FF2B5EF4-FFF2-40B4-BE49-F238E27FC236}">
                <a16:creationId xmlns:a16="http://schemas.microsoft.com/office/drawing/2014/main" id="{31DD4B09-7958-4F7F-8652-7E7A5C95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52" y="2390564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29" name="Oval 89">
            <a:extLst>
              <a:ext uri="{FF2B5EF4-FFF2-40B4-BE49-F238E27FC236}">
                <a16:creationId xmlns:a16="http://schemas.microsoft.com/office/drawing/2014/main" id="{3ACF57E6-C580-42DE-94DB-D63C847F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52" y="39971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0" name="Oval 90">
            <a:extLst>
              <a:ext uri="{FF2B5EF4-FFF2-40B4-BE49-F238E27FC236}">
                <a16:creationId xmlns:a16="http://schemas.microsoft.com/office/drawing/2014/main" id="{9C0B1B4C-4F2B-430A-AFB2-E898420D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652" y="27779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1" name="Oval 91">
            <a:extLst>
              <a:ext uri="{FF2B5EF4-FFF2-40B4-BE49-F238E27FC236}">
                <a16:creationId xmlns:a16="http://schemas.microsoft.com/office/drawing/2014/main" id="{F279B61F-F409-49E0-B949-81AEFAFAE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52" y="33113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2" name="Oval 92">
            <a:extLst>
              <a:ext uri="{FF2B5EF4-FFF2-40B4-BE49-F238E27FC236}">
                <a16:creationId xmlns:a16="http://schemas.microsoft.com/office/drawing/2014/main" id="{8877B778-49E0-45BF-8F1B-78EF4B8D3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652" y="28541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" name="Oval 93">
            <a:extLst>
              <a:ext uri="{FF2B5EF4-FFF2-40B4-BE49-F238E27FC236}">
                <a16:creationId xmlns:a16="http://schemas.microsoft.com/office/drawing/2014/main" id="{530E2892-4C27-4156-B7F1-35E83086D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852" y="37685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4" name="Oval 94">
            <a:extLst>
              <a:ext uri="{FF2B5EF4-FFF2-40B4-BE49-F238E27FC236}">
                <a16:creationId xmlns:a16="http://schemas.microsoft.com/office/drawing/2014/main" id="{0F6B7F01-D442-4584-A9CA-1C90CEF7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252" y="3692313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" name="Line 96">
            <a:extLst>
              <a:ext uri="{FF2B5EF4-FFF2-40B4-BE49-F238E27FC236}">
                <a16:creationId xmlns:a16="http://schemas.microsoft.com/office/drawing/2014/main" id="{055F0DFD-0923-4C85-A2B1-2F2770C3F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4502" y="2088938"/>
            <a:ext cx="152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Text Box 97">
            <a:extLst>
              <a:ext uri="{FF2B5EF4-FFF2-40B4-BE49-F238E27FC236}">
                <a16:creationId xmlns:a16="http://schemas.microsoft.com/office/drawing/2014/main" id="{6F8FEFFC-AE3E-4CD3-A49E-2AE5939AC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102" y="1722226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Slope unchanged</a:t>
            </a:r>
          </a:p>
        </p:txBody>
      </p:sp>
      <p:sp>
        <p:nvSpPr>
          <p:cNvPr id="137" name="Text Box 98">
            <a:extLst>
              <a:ext uri="{FF2B5EF4-FFF2-40B4-BE49-F238E27FC236}">
                <a16:creationId xmlns:a16="http://schemas.microsoft.com/office/drawing/2014/main" id="{3CF7E6A9-F111-4046-B09B-36AE5C7C5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97" y="5041690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Intercept changed</a:t>
            </a:r>
          </a:p>
        </p:txBody>
      </p:sp>
      <p:sp>
        <p:nvSpPr>
          <p:cNvPr id="138" name="Line 99">
            <a:extLst>
              <a:ext uri="{FF2B5EF4-FFF2-40B4-BE49-F238E27FC236}">
                <a16:creationId xmlns:a16="http://schemas.microsoft.com/office/drawing/2014/main" id="{DA658C0C-1376-42C4-86EA-D78E8B664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6902" y="4222538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" name="Line 100">
            <a:extLst>
              <a:ext uri="{FF2B5EF4-FFF2-40B4-BE49-F238E27FC236}">
                <a16:creationId xmlns:a16="http://schemas.microsoft.com/office/drawing/2014/main" id="{19A6B6B4-6BF8-4963-AF0A-676C9E42CC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902" y="3993938"/>
            <a:ext cx="3810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" name="Line 101">
            <a:extLst>
              <a:ext uri="{FF2B5EF4-FFF2-40B4-BE49-F238E27FC236}">
                <a16:creationId xmlns:a16="http://schemas.microsoft.com/office/drawing/2014/main" id="{BB803C65-6389-432C-8942-3BA01590EC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6902" y="2546138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102">
            <a:extLst>
              <a:ext uri="{FF2B5EF4-FFF2-40B4-BE49-F238E27FC236}">
                <a16:creationId xmlns:a16="http://schemas.microsoft.com/office/drawing/2014/main" id="{A73726F6-68BA-4BC5-B1F6-193733EC23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6902" y="2774738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Rectangle 14">
            <a:extLst>
              <a:ext uri="{FF2B5EF4-FFF2-40B4-BE49-F238E27FC236}">
                <a16:creationId xmlns:a16="http://schemas.microsoft.com/office/drawing/2014/main" id="{42DD60E1-9A55-4E9B-9723-48551AAE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574" y="2130215"/>
            <a:ext cx="5657850" cy="29114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endParaRPr lang="en-US" altLang="en-US"/>
          </a:p>
        </p:txBody>
      </p:sp>
      <p:sp>
        <p:nvSpPr>
          <p:cNvPr id="143" name="Line 15">
            <a:extLst>
              <a:ext uri="{FF2B5EF4-FFF2-40B4-BE49-F238E27FC236}">
                <a16:creationId xmlns:a16="http://schemas.microsoft.com/office/drawing/2014/main" id="{15723ACA-7AC5-4207-80FD-1E3384870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9524" y="2900152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16">
            <a:extLst>
              <a:ext uri="{FF2B5EF4-FFF2-40B4-BE49-F238E27FC236}">
                <a16:creationId xmlns:a16="http://schemas.microsoft.com/office/drawing/2014/main" id="{B2C5B4D4-47BC-411C-97FF-6D1FFF2C8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688" y="4290802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17">
            <a:extLst>
              <a:ext uri="{FF2B5EF4-FFF2-40B4-BE49-F238E27FC236}">
                <a16:creationId xmlns:a16="http://schemas.microsoft.com/office/drawing/2014/main" id="{03CB6E13-617B-4563-93E2-36A0A962E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688" y="3824077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18">
            <a:extLst>
              <a:ext uri="{FF2B5EF4-FFF2-40B4-BE49-F238E27FC236}">
                <a16:creationId xmlns:a16="http://schemas.microsoft.com/office/drawing/2014/main" id="{1AA7922A-0252-4341-9851-1B1A0B896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688" y="3354177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19">
            <a:extLst>
              <a:ext uri="{FF2B5EF4-FFF2-40B4-BE49-F238E27FC236}">
                <a16:creationId xmlns:a16="http://schemas.microsoft.com/office/drawing/2014/main" id="{5738A122-483B-4141-A85F-D9CC8CB9A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688" y="2887452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20">
            <a:extLst>
              <a:ext uri="{FF2B5EF4-FFF2-40B4-BE49-F238E27FC236}">
                <a16:creationId xmlns:a16="http://schemas.microsoft.com/office/drawing/2014/main" id="{B6A9D012-2F3D-420A-BE90-82D49F84D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2225" y="4290802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21">
            <a:extLst>
              <a:ext uri="{FF2B5EF4-FFF2-40B4-BE49-F238E27FC236}">
                <a16:creationId xmlns:a16="http://schemas.microsoft.com/office/drawing/2014/main" id="{33245B08-2C3D-4DE1-95AF-3FF158513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9524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22">
            <a:extLst>
              <a:ext uri="{FF2B5EF4-FFF2-40B4-BE49-F238E27FC236}">
                <a16:creationId xmlns:a16="http://schemas.microsoft.com/office/drawing/2014/main" id="{56540252-AEE6-480A-AB73-5E8BB014E4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649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23">
            <a:extLst>
              <a:ext uri="{FF2B5EF4-FFF2-40B4-BE49-F238E27FC236}">
                <a16:creationId xmlns:a16="http://schemas.microsoft.com/office/drawing/2014/main" id="{15D7FB94-D324-4FEA-8282-DBFF913B2F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25424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24">
            <a:extLst>
              <a:ext uri="{FF2B5EF4-FFF2-40B4-BE49-F238E27FC236}">
                <a16:creationId xmlns:a16="http://schemas.microsoft.com/office/drawing/2014/main" id="{6E8CE32D-3B55-47CD-82D3-B259F823AB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9962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25">
            <a:extLst>
              <a:ext uri="{FF2B5EF4-FFF2-40B4-BE49-F238E27FC236}">
                <a16:creationId xmlns:a16="http://schemas.microsoft.com/office/drawing/2014/main" id="{095DA8D1-72EF-4CF2-AD64-69C590AA68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16087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26">
            <a:extLst>
              <a:ext uri="{FF2B5EF4-FFF2-40B4-BE49-F238E27FC236}">
                <a16:creationId xmlns:a16="http://schemas.microsoft.com/office/drawing/2014/main" id="{6CC87E7C-D67E-4F02-A893-05D193FBA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55862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27">
            <a:extLst>
              <a:ext uri="{FF2B5EF4-FFF2-40B4-BE49-F238E27FC236}">
                <a16:creationId xmlns:a16="http://schemas.microsoft.com/office/drawing/2014/main" id="{87316CC3-59EC-43B2-B01F-05DD10B4E0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00399" y="4195552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28">
            <a:extLst>
              <a:ext uri="{FF2B5EF4-FFF2-40B4-BE49-F238E27FC236}">
                <a16:creationId xmlns:a16="http://schemas.microsoft.com/office/drawing/2014/main" id="{9C2F4BE4-7AC1-4C01-A120-1552D4DB25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9524" y="4168565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29">
            <a:extLst>
              <a:ext uri="{FF2B5EF4-FFF2-40B4-BE49-F238E27FC236}">
                <a16:creationId xmlns:a16="http://schemas.microsoft.com/office/drawing/2014/main" id="{6836D107-2A9A-40EC-9F16-2DC1F4FB85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25424" y="4168565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30">
            <a:extLst>
              <a:ext uri="{FF2B5EF4-FFF2-40B4-BE49-F238E27FC236}">
                <a16:creationId xmlns:a16="http://schemas.microsoft.com/office/drawing/2014/main" id="{01BEA653-86D0-447E-890B-3C984362B7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16087" y="4168565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31">
            <a:extLst>
              <a:ext uri="{FF2B5EF4-FFF2-40B4-BE49-F238E27FC236}">
                <a16:creationId xmlns:a16="http://schemas.microsoft.com/office/drawing/2014/main" id="{930C1324-54AF-4E7F-B0D0-339B089AEC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00399" y="4168565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32">
            <a:extLst>
              <a:ext uri="{FF2B5EF4-FFF2-40B4-BE49-F238E27FC236}">
                <a16:creationId xmlns:a16="http://schemas.microsoft.com/office/drawing/2014/main" id="{4E341FE3-3DEC-45A2-B473-EA00D2D40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6362" y="3781214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1" name="Oval 33">
            <a:extLst>
              <a:ext uri="{FF2B5EF4-FFF2-40B4-BE49-F238E27FC236}">
                <a16:creationId xmlns:a16="http://schemas.microsoft.com/office/drawing/2014/main" id="{0C640A28-33E7-4611-B91A-466F6738D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0237" y="4014577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2" name="Oval 34">
            <a:extLst>
              <a:ext uri="{FF2B5EF4-FFF2-40B4-BE49-F238E27FC236}">
                <a16:creationId xmlns:a16="http://schemas.microsoft.com/office/drawing/2014/main" id="{C63851EF-3021-45D3-95AF-16EE8AA59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837" y="3732002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" name="Oval 35">
            <a:extLst>
              <a:ext uri="{FF2B5EF4-FFF2-40B4-BE49-F238E27FC236}">
                <a16:creationId xmlns:a16="http://schemas.microsoft.com/office/drawing/2014/main" id="{172EDB29-4E11-4FAF-B7F2-438918745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3225" y="2890627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" name="Oval 36">
            <a:extLst>
              <a:ext uri="{FF2B5EF4-FFF2-40B4-BE49-F238E27FC236}">
                <a16:creationId xmlns:a16="http://schemas.microsoft.com/office/drawing/2014/main" id="{5B281B6A-A021-47B3-89B2-81ECE38A5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2999" y="2844589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5" name="Oval 37">
            <a:extLst>
              <a:ext uri="{FF2B5EF4-FFF2-40B4-BE49-F238E27FC236}">
                <a16:creationId xmlns:a16="http://schemas.microsoft.com/office/drawing/2014/main" id="{E04F7B47-099D-47AB-A90A-89F3B06C8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562" y="3311315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6" name="Rectangle 38">
            <a:extLst>
              <a:ext uri="{FF2B5EF4-FFF2-40B4-BE49-F238E27FC236}">
                <a16:creationId xmlns:a16="http://schemas.microsoft.com/office/drawing/2014/main" id="{3D6CAA3E-CAAE-4F64-80B2-333BC8CC6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662" y="4051090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67" name="Rectangle 39">
            <a:extLst>
              <a:ext uri="{FF2B5EF4-FFF2-40B4-BE49-F238E27FC236}">
                <a16:creationId xmlns:a16="http://schemas.microsoft.com/office/drawing/2014/main" id="{06E3D8E4-CC9F-475E-8481-4F9C3CBC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574" y="3585953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68" name="Rectangle 40">
            <a:extLst>
              <a:ext uri="{FF2B5EF4-FFF2-40B4-BE49-F238E27FC236}">
                <a16:creationId xmlns:a16="http://schemas.microsoft.com/office/drawing/2014/main" id="{3B16E939-1D67-4FAC-8FF8-062F5037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574" y="3114465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DD35ECF2-8274-4A5F-AB5B-178BC3079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574" y="2647740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70" name="Rectangle 42">
            <a:extLst>
              <a:ext uri="{FF2B5EF4-FFF2-40B4-BE49-F238E27FC236}">
                <a16:creationId xmlns:a16="http://schemas.microsoft.com/office/drawing/2014/main" id="{669623CC-D0BF-4A39-88E0-C0FE5E3B8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787" y="4567028"/>
            <a:ext cx="37510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71" name="Rectangle 43">
            <a:extLst>
              <a:ext uri="{FF2B5EF4-FFF2-40B4-BE49-F238E27FC236}">
                <a16:creationId xmlns:a16="http://schemas.microsoft.com/office/drawing/2014/main" id="{B1A5E05C-991B-4D59-BECB-C0D27C67D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849" y="4567028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172" name="Rectangle 44">
            <a:extLst>
              <a:ext uri="{FF2B5EF4-FFF2-40B4-BE49-F238E27FC236}">
                <a16:creationId xmlns:a16="http://schemas.microsoft.com/office/drawing/2014/main" id="{DE35A1CC-819C-4EC4-9409-29DD18396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3512" y="4567028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173" name="Rectangle 45">
            <a:extLst>
              <a:ext uri="{FF2B5EF4-FFF2-40B4-BE49-F238E27FC236}">
                <a16:creationId xmlns:a16="http://schemas.microsoft.com/office/drawing/2014/main" id="{7042875E-4257-4461-8A83-E5703E15B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9412" y="4567028"/>
            <a:ext cx="567464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174" name="Rectangle 46">
            <a:extLst>
              <a:ext uri="{FF2B5EF4-FFF2-40B4-BE49-F238E27FC236}">
                <a16:creationId xmlns:a16="http://schemas.microsoft.com/office/drawing/2014/main" id="{19F5605F-907A-4BAF-837D-FBE152A6B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4212" y="4060615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75" name="Rectangle 47">
            <a:extLst>
              <a:ext uri="{FF2B5EF4-FFF2-40B4-BE49-F238E27FC236}">
                <a16:creationId xmlns:a16="http://schemas.microsoft.com/office/drawing/2014/main" id="{08EC7198-8859-4003-9BBA-B790C5A99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024" y="2355640"/>
            <a:ext cx="413576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76" name="Oval 48">
            <a:extLst>
              <a:ext uri="{FF2B5EF4-FFF2-40B4-BE49-F238E27FC236}">
                <a16:creationId xmlns:a16="http://schemas.microsoft.com/office/drawing/2014/main" id="{1B986498-7540-443C-AEEA-DCD1AFA4A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7524" y="39621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7" name="Oval 49">
            <a:extLst>
              <a:ext uri="{FF2B5EF4-FFF2-40B4-BE49-F238E27FC236}">
                <a16:creationId xmlns:a16="http://schemas.microsoft.com/office/drawing/2014/main" id="{2336091E-D4C2-491F-84AA-349EEC3EF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6324" y="27429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8" name="Oval 50">
            <a:extLst>
              <a:ext uri="{FF2B5EF4-FFF2-40B4-BE49-F238E27FC236}">
                <a16:creationId xmlns:a16="http://schemas.microsoft.com/office/drawing/2014/main" id="{9DB4F9E3-48D8-420B-8964-5264908C7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524" y="32763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9" name="Oval 51">
            <a:extLst>
              <a:ext uri="{FF2B5EF4-FFF2-40B4-BE49-F238E27FC236}">
                <a16:creationId xmlns:a16="http://schemas.microsoft.com/office/drawing/2014/main" id="{AE8497E4-B8CF-4EC4-B8DB-901B6CF5F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324" y="28191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0" name="Oval 52">
            <a:extLst>
              <a:ext uri="{FF2B5EF4-FFF2-40B4-BE49-F238E27FC236}">
                <a16:creationId xmlns:a16="http://schemas.microsoft.com/office/drawing/2014/main" id="{4FB1C585-D088-4722-B823-98EACAE55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524" y="37335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1" name="Oval 53">
            <a:extLst>
              <a:ext uri="{FF2B5EF4-FFF2-40B4-BE49-F238E27FC236}">
                <a16:creationId xmlns:a16="http://schemas.microsoft.com/office/drawing/2014/main" id="{DC286D1D-C3A5-4A68-9AE5-163627812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24" y="3657389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2" name="Line 54">
            <a:extLst>
              <a:ext uri="{FF2B5EF4-FFF2-40B4-BE49-F238E27FC236}">
                <a16:creationId xmlns:a16="http://schemas.microsoft.com/office/drawing/2014/main" id="{2ABB5187-0904-4606-8487-5094E92593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8574" y="3197014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55">
            <a:extLst>
              <a:ext uri="{FF2B5EF4-FFF2-40B4-BE49-F238E27FC236}">
                <a16:creationId xmlns:a16="http://schemas.microsoft.com/office/drawing/2014/main" id="{57735D60-CB26-47C2-AA6C-9D1090C46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4774" y="2435014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" name="Text Box 56">
            <a:extLst>
              <a:ext uri="{FF2B5EF4-FFF2-40B4-BE49-F238E27FC236}">
                <a16:creationId xmlns:a16="http://schemas.microsoft.com/office/drawing/2014/main" id="{440A3D06-2C2B-4E48-836B-00534ADBC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574" y="2054015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Slope changed</a:t>
            </a:r>
          </a:p>
        </p:txBody>
      </p:sp>
      <p:sp>
        <p:nvSpPr>
          <p:cNvPr id="185" name="Text Box 57">
            <a:extLst>
              <a:ext uri="{FF2B5EF4-FFF2-40B4-BE49-F238E27FC236}">
                <a16:creationId xmlns:a16="http://schemas.microsoft.com/office/drawing/2014/main" id="{BF9E9908-4064-4241-B4BD-599188ECC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424" y="4963902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Intercept changed</a:t>
            </a:r>
          </a:p>
        </p:txBody>
      </p:sp>
      <p:sp>
        <p:nvSpPr>
          <p:cNvPr id="186" name="Line 58">
            <a:extLst>
              <a:ext uri="{FF2B5EF4-FFF2-40B4-BE49-F238E27FC236}">
                <a16:creationId xmlns:a16="http://schemas.microsoft.com/office/drawing/2014/main" id="{8CDF645C-6299-4AAD-A2A5-B9B41F9AB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8574" y="4187614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" name="Line 59">
            <a:extLst>
              <a:ext uri="{FF2B5EF4-FFF2-40B4-BE49-F238E27FC236}">
                <a16:creationId xmlns:a16="http://schemas.microsoft.com/office/drawing/2014/main" id="{508AE04E-03FE-464D-97C5-2A21AB12D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7574" y="3806614"/>
            <a:ext cx="3810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Line 60">
            <a:extLst>
              <a:ext uri="{FF2B5EF4-FFF2-40B4-BE49-F238E27FC236}">
                <a16:creationId xmlns:a16="http://schemas.microsoft.com/office/drawing/2014/main" id="{3C30B3BC-3A7E-4175-B3F6-BCBC6BB90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8574" y="2739814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>
            <a:extLst>
              <a:ext uri="{FF2B5EF4-FFF2-40B4-BE49-F238E27FC236}">
                <a16:creationId xmlns:a16="http://schemas.microsoft.com/office/drawing/2014/main" id="{1B2F599E-3075-4BBC-8547-DB3E09BA0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2" y="168645"/>
            <a:ext cx="7086600" cy="66464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altLang="en-US"/>
              <a:t>Changing the Slope vs Intercept</a:t>
            </a:r>
            <a:endParaRPr lang="en-US" altLang="en-US" dirty="0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CB72F59-4C7D-4A8A-A31B-061FE7D74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213" y="1218546"/>
            <a:ext cx="304800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Changing the intercept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4337B-683D-4002-B42D-69B7112F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9" y="1676400"/>
            <a:ext cx="5831683" cy="3764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5FA8F-ECCB-4D35-B8F0-0663B6C13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038" y="2895600"/>
            <a:ext cx="5907884" cy="3610564"/>
          </a:xfrm>
          <a:prstGeom prst="rect">
            <a:avLst/>
          </a:prstGeom>
        </p:spPr>
      </p:pic>
      <p:sp>
        <p:nvSpPr>
          <p:cNvPr id="189" name="Rectangle 5">
            <a:extLst>
              <a:ext uri="{FF2B5EF4-FFF2-40B4-BE49-F238E27FC236}">
                <a16:creationId xmlns:a16="http://schemas.microsoft.com/office/drawing/2014/main" id="{EDBADF4B-CD86-45FF-B51D-C5AF30014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5612" y="2286000"/>
            <a:ext cx="304800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Changing the Slope</a:t>
            </a:r>
          </a:p>
        </p:txBody>
      </p:sp>
    </p:spTree>
    <p:extLst>
      <p:ext uri="{BB962C8B-B14F-4D97-AF65-F5344CB8AC3E}">
        <p14:creationId xmlns:p14="http://schemas.microsoft.com/office/powerpoint/2010/main" val="29649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2003</Words>
  <Application>Microsoft Office PowerPoint</Application>
  <PresentationFormat>Custom</PresentationFormat>
  <Paragraphs>351</Paragraphs>
  <Slides>40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Symbol</vt:lpstr>
      <vt:lpstr>Tahoma</vt:lpstr>
      <vt:lpstr>Times New Roman</vt:lpstr>
      <vt:lpstr>Office Theme</vt:lpstr>
      <vt:lpstr>VISIO</vt:lpstr>
      <vt:lpstr>ClipArt</vt:lpstr>
      <vt:lpstr>Equation</vt:lpstr>
      <vt:lpstr>MathType Equation</vt:lpstr>
      <vt:lpstr>Linear Regression</vt:lpstr>
      <vt:lpstr>Linear Regression Objectives</vt:lpstr>
      <vt:lpstr>Types of Variable</vt:lpstr>
      <vt:lpstr>Linear Regression Model</vt:lpstr>
      <vt:lpstr>Linear Equations</vt:lpstr>
      <vt:lpstr>Scatter plot</vt:lpstr>
      <vt:lpstr>Fitting a Line</vt:lpstr>
      <vt:lpstr>Fitting a Line</vt:lpstr>
      <vt:lpstr>Changing the Slope vs Intercept</vt:lpstr>
      <vt:lpstr>Sadly, the world is not linear!</vt:lpstr>
      <vt:lpstr>  Least Squares</vt:lpstr>
      <vt:lpstr>Least Squares Graphically</vt:lpstr>
      <vt:lpstr>Sample Data with Regression Model Fitting</vt:lpstr>
      <vt:lpstr>BUT!!!</vt:lpstr>
      <vt:lpstr>Understanding Sampling Impact</vt:lpstr>
      <vt:lpstr>What do we learn?</vt:lpstr>
      <vt:lpstr>Going Back to Normal Distribution</vt:lpstr>
      <vt:lpstr>Computing Confidence Interval</vt:lpstr>
      <vt:lpstr>If there was No Relationship?</vt:lpstr>
      <vt:lpstr>PowerPoint Presentation</vt:lpstr>
      <vt:lpstr>But Some Things we can’t explain….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Squared (R^2 )</vt:lpstr>
      <vt:lpstr>Example R^2 </vt:lpstr>
      <vt:lpstr>PowerPoint Presentation</vt:lpstr>
      <vt:lpstr>PowerPoint Presentation</vt:lpstr>
      <vt:lpstr>Example R.S.E.</vt:lpstr>
      <vt:lpstr>Can we Forecast the Unknown?</vt:lpstr>
      <vt:lpstr>Sampling = Uncertainty</vt:lpstr>
      <vt:lpstr>Continuous vs Categorical Variables</vt:lpstr>
      <vt:lpstr>Dummy Variables</vt:lpstr>
      <vt:lpstr>Regressing Salary on Qualification</vt:lpstr>
      <vt:lpstr>Identifying the Important Variables</vt:lpstr>
      <vt:lpstr>Identifying the Important Variables</vt:lpstr>
      <vt:lpstr>Assumption of Linear Regression</vt:lpstr>
      <vt:lpstr>Error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Rahul Pant</dc:creator>
  <cp:lastModifiedBy>Rahul Pant</cp:lastModifiedBy>
  <cp:revision>75</cp:revision>
  <dcterms:created xsi:type="dcterms:W3CDTF">2018-08-08T07:09:12Z</dcterms:created>
  <dcterms:modified xsi:type="dcterms:W3CDTF">2018-08-13T03:09:12Z</dcterms:modified>
</cp:coreProperties>
</file>